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4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967D9-A171-4041-8C44-B892E2EF12B0}" type="datetimeFigureOut">
              <a:rPr lang="nl-BE" smtClean="0"/>
              <a:t>22/11/2023</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5143C-D6C8-4B74-88A9-55B00A2F9ACD}" type="slidenum">
              <a:rPr lang="nl-BE" smtClean="0"/>
              <a:t>‹nr.›</a:t>
            </a:fld>
            <a:endParaRPr lang="nl-BE"/>
          </a:p>
        </p:txBody>
      </p:sp>
    </p:spTree>
    <p:extLst>
      <p:ext uri="{BB962C8B-B14F-4D97-AF65-F5344CB8AC3E}">
        <p14:creationId xmlns:p14="http://schemas.microsoft.com/office/powerpoint/2010/main" val="181212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A7AF88AA-5511-451F-AD69-00BC64DF17F2}" type="datetimeFigureOut">
              <a:rPr lang="nl-BE" smtClean="0"/>
              <a:t>22/11/2023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CAF22A9-8ACC-4AF1-B97D-C27699F1DA93}" type="slidenum">
              <a:rPr lang="nl-BE" smtClean="0"/>
              <a:t>‹nr.›</a:t>
            </a:fld>
            <a:endParaRPr lang="nl-BE"/>
          </a:p>
        </p:txBody>
      </p:sp>
    </p:spTree>
    <p:extLst>
      <p:ext uri="{BB962C8B-B14F-4D97-AF65-F5344CB8AC3E}">
        <p14:creationId xmlns:p14="http://schemas.microsoft.com/office/powerpoint/2010/main" val="2888030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7AF88AA-5511-451F-AD69-00BC64DF17F2}" type="datetimeFigureOut">
              <a:rPr lang="nl-BE" smtClean="0"/>
              <a:t>22/11/2023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CAF22A9-8ACC-4AF1-B97D-C27699F1DA93}" type="slidenum">
              <a:rPr lang="nl-BE" smtClean="0"/>
              <a:t>‹nr.›</a:t>
            </a:fld>
            <a:endParaRPr lang="nl-BE"/>
          </a:p>
        </p:txBody>
      </p:sp>
    </p:spTree>
    <p:extLst>
      <p:ext uri="{BB962C8B-B14F-4D97-AF65-F5344CB8AC3E}">
        <p14:creationId xmlns:p14="http://schemas.microsoft.com/office/powerpoint/2010/main" val="1858718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7AF88AA-5511-451F-AD69-00BC64DF17F2}" type="datetimeFigureOut">
              <a:rPr lang="nl-BE" smtClean="0"/>
              <a:t>22/11/2023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CAF22A9-8ACC-4AF1-B97D-C27699F1DA93}" type="slidenum">
              <a:rPr lang="nl-BE" smtClean="0"/>
              <a:t>‹nr.›</a:t>
            </a:fld>
            <a:endParaRPr lang="nl-BE"/>
          </a:p>
        </p:txBody>
      </p:sp>
    </p:spTree>
    <p:extLst>
      <p:ext uri="{BB962C8B-B14F-4D97-AF65-F5344CB8AC3E}">
        <p14:creationId xmlns:p14="http://schemas.microsoft.com/office/powerpoint/2010/main" val="95110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7AF88AA-5511-451F-AD69-00BC64DF17F2}" type="datetimeFigureOut">
              <a:rPr lang="nl-BE" smtClean="0"/>
              <a:t>22/11/2023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CAF22A9-8ACC-4AF1-B97D-C27699F1DA93}" type="slidenum">
              <a:rPr lang="nl-BE" smtClean="0"/>
              <a:t>‹nr.›</a:t>
            </a:fld>
            <a:endParaRPr lang="nl-BE"/>
          </a:p>
        </p:txBody>
      </p:sp>
    </p:spTree>
    <p:extLst>
      <p:ext uri="{BB962C8B-B14F-4D97-AF65-F5344CB8AC3E}">
        <p14:creationId xmlns:p14="http://schemas.microsoft.com/office/powerpoint/2010/main" val="4220580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A7AF88AA-5511-451F-AD69-00BC64DF17F2}" type="datetimeFigureOut">
              <a:rPr lang="nl-BE" smtClean="0"/>
              <a:t>22/11/2023</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1CAF22A9-8ACC-4AF1-B97D-C27699F1DA93}" type="slidenum">
              <a:rPr lang="nl-BE" smtClean="0"/>
              <a:t>‹nr.›</a:t>
            </a:fld>
            <a:endParaRPr lang="nl-BE"/>
          </a:p>
        </p:txBody>
      </p:sp>
    </p:spTree>
    <p:extLst>
      <p:ext uri="{BB962C8B-B14F-4D97-AF65-F5344CB8AC3E}">
        <p14:creationId xmlns:p14="http://schemas.microsoft.com/office/powerpoint/2010/main" val="2280011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7AF88AA-5511-451F-AD69-00BC64DF17F2}" type="datetimeFigureOut">
              <a:rPr lang="nl-BE" smtClean="0"/>
              <a:t>22/11/2023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CAF22A9-8ACC-4AF1-B97D-C27699F1DA93}" type="slidenum">
              <a:rPr lang="nl-BE" smtClean="0"/>
              <a:t>‹nr.›</a:t>
            </a:fld>
            <a:endParaRPr lang="nl-BE"/>
          </a:p>
        </p:txBody>
      </p:sp>
    </p:spTree>
    <p:extLst>
      <p:ext uri="{BB962C8B-B14F-4D97-AF65-F5344CB8AC3E}">
        <p14:creationId xmlns:p14="http://schemas.microsoft.com/office/powerpoint/2010/main" val="15225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7AF88AA-5511-451F-AD69-00BC64DF17F2}" type="datetimeFigureOut">
              <a:rPr lang="nl-BE" smtClean="0"/>
              <a:t>22/11/2023</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1CAF22A9-8ACC-4AF1-B97D-C27699F1DA93}" type="slidenum">
              <a:rPr lang="nl-BE" smtClean="0"/>
              <a:t>‹nr.›</a:t>
            </a:fld>
            <a:endParaRPr lang="nl-BE"/>
          </a:p>
        </p:txBody>
      </p:sp>
    </p:spTree>
    <p:extLst>
      <p:ext uri="{BB962C8B-B14F-4D97-AF65-F5344CB8AC3E}">
        <p14:creationId xmlns:p14="http://schemas.microsoft.com/office/powerpoint/2010/main" val="3622529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A7AF88AA-5511-451F-AD69-00BC64DF17F2}" type="datetimeFigureOut">
              <a:rPr lang="nl-BE" smtClean="0"/>
              <a:t>22/11/2023</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1CAF22A9-8ACC-4AF1-B97D-C27699F1DA93}" type="slidenum">
              <a:rPr lang="nl-BE" smtClean="0"/>
              <a:t>‹nr.›</a:t>
            </a:fld>
            <a:endParaRPr lang="nl-BE"/>
          </a:p>
        </p:txBody>
      </p:sp>
    </p:spTree>
    <p:extLst>
      <p:ext uri="{BB962C8B-B14F-4D97-AF65-F5344CB8AC3E}">
        <p14:creationId xmlns:p14="http://schemas.microsoft.com/office/powerpoint/2010/main" val="3657450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F88AA-5511-451F-AD69-00BC64DF17F2}" type="datetimeFigureOut">
              <a:rPr lang="nl-BE" smtClean="0"/>
              <a:t>22/11/2023</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1CAF22A9-8ACC-4AF1-B97D-C27699F1DA93}" type="slidenum">
              <a:rPr lang="nl-BE" smtClean="0"/>
              <a:t>‹nr.›</a:t>
            </a:fld>
            <a:endParaRPr lang="nl-BE"/>
          </a:p>
        </p:txBody>
      </p:sp>
    </p:spTree>
    <p:extLst>
      <p:ext uri="{BB962C8B-B14F-4D97-AF65-F5344CB8AC3E}">
        <p14:creationId xmlns:p14="http://schemas.microsoft.com/office/powerpoint/2010/main" val="2978308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7AF88AA-5511-451F-AD69-00BC64DF17F2}" type="datetimeFigureOut">
              <a:rPr lang="nl-BE" smtClean="0"/>
              <a:t>22/11/2023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CAF22A9-8ACC-4AF1-B97D-C27699F1DA93}" type="slidenum">
              <a:rPr lang="nl-BE" smtClean="0"/>
              <a:t>‹nr.›</a:t>
            </a:fld>
            <a:endParaRPr lang="nl-BE"/>
          </a:p>
        </p:txBody>
      </p:sp>
    </p:spTree>
    <p:extLst>
      <p:ext uri="{BB962C8B-B14F-4D97-AF65-F5344CB8AC3E}">
        <p14:creationId xmlns:p14="http://schemas.microsoft.com/office/powerpoint/2010/main" val="1004403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A7AF88AA-5511-451F-AD69-00BC64DF17F2}" type="datetimeFigureOut">
              <a:rPr lang="nl-BE" smtClean="0"/>
              <a:t>22/11/2023</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1CAF22A9-8ACC-4AF1-B97D-C27699F1DA93}" type="slidenum">
              <a:rPr lang="nl-BE" smtClean="0"/>
              <a:t>‹nr.›</a:t>
            </a:fld>
            <a:endParaRPr lang="nl-BE"/>
          </a:p>
        </p:txBody>
      </p:sp>
    </p:spTree>
    <p:extLst>
      <p:ext uri="{BB962C8B-B14F-4D97-AF65-F5344CB8AC3E}">
        <p14:creationId xmlns:p14="http://schemas.microsoft.com/office/powerpoint/2010/main" val="3979808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F88AA-5511-451F-AD69-00BC64DF17F2}" type="datetimeFigureOut">
              <a:rPr lang="nl-BE" smtClean="0"/>
              <a:t>22/11/2023</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F22A9-8ACC-4AF1-B97D-C27699F1DA93}" type="slidenum">
              <a:rPr lang="nl-BE" smtClean="0"/>
              <a:t>‹nr.›</a:t>
            </a:fld>
            <a:endParaRPr lang="nl-BE"/>
          </a:p>
        </p:txBody>
      </p:sp>
    </p:spTree>
    <p:extLst>
      <p:ext uri="{BB962C8B-B14F-4D97-AF65-F5344CB8AC3E}">
        <p14:creationId xmlns:p14="http://schemas.microsoft.com/office/powerpoint/2010/main" val="3309024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jp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www.time.com/time/magazine/0,9263,7601910128,00.html"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36E8C-DAF4-3E84-A56E-ED6F11233334}"/>
              </a:ext>
            </a:extLst>
          </p:cNvPr>
          <p:cNvSpPr>
            <a:spLocks noGrp="1"/>
          </p:cNvSpPr>
          <p:nvPr>
            <p:ph type="ctrTitle"/>
          </p:nvPr>
        </p:nvSpPr>
        <p:spPr/>
        <p:txBody>
          <a:bodyPr>
            <a:normAutofit fontScale="90000"/>
          </a:bodyPr>
          <a:lstStyle/>
          <a:p>
            <a:r>
              <a:rPr lang="nl-BE" b="1" dirty="0">
                <a:solidFill>
                  <a:schemeClr val="accent5">
                    <a:lumMod val="75000"/>
                  </a:schemeClr>
                </a:solidFill>
                <a:latin typeface="+mn-lt"/>
              </a:rPr>
              <a:t>De jaren 90</a:t>
            </a:r>
            <a:br>
              <a:rPr lang="nl-BE" b="1" dirty="0">
                <a:solidFill>
                  <a:schemeClr val="accent5">
                    <a:lumMod val="75000"/>
                  </a:schemeClr>
                </a:solidFill>
                <a:latin typeface="+mn-lt"/>
              </a:rPr>
            </a:br>
            <a:r>
              <a:rPr lang="nl-BE" b="1" dirty="0">
                <a:solidFill>
                  <a:schemeClr val="accent5">
                    <a:lumMod val="75000"/>
                  </a:schemeClr>
                </a:solidFill>
                <a:latin typeface="+mn-lt"/>
              </a:rPr>
              <a:t>Van euforie naar ontnuchtering</a:t>
            </a:r>
          </a:p>
        </p:txBody>
      </p:sp>
      <p:sp>
        <p:nvSpPr>
          <p:cNvPr id="3" name="Ondertitel 2">
            <a:extLst>
              <a:ext uri="{FF2B5EF4-FFF2-40B4-BE49-F238E27FC236}">
                <a16:creationId xmlns:a16="http://schemas.microsoft.com/office/drawing/2014/main" id="{16F4787E-5C65-2EB1-211B-9F4F9514B253}"/>
              </a:ext>
            </a:extLst>
          </p:cNvPr>
          <p:cNvSpPr>
            <a:spLocks noGrp="1"/>
          </p:cNvSpPr>
          <p:nvPr>
            <p:ph type="subTitle" idx="1"/>
          </p:nvPr>
        </p:nvSpPr>
        <p:spPr>
          <a:xfrm>
            <a:off x="1143000" y="4312251"/>
            <a:ext cx="6858000" cy="1655762"/>
          </a:xfrm>
        </p:spPr>
        <p:txBody>
          <a:bodyPr/>
          <a:lstStyle/>
          <a:p>
            <a:r>
              <a:rPr lang="nl-BE" dirty="0"/>
              <a:t>Prof. em. Rik Coolsaet</a:t>
            </a:r>
          </a:p>
          <a:p>
            <a:r>
              <a:rPr lang="nl-BE" dirty="0"/>
              <a:t>Huis van </a:t>
            </a:r>
            <a:r>
              <a:rPr lang="nl-BE" dirty="0" err="1"/>
              <a:t>Alijn</a:t>
            </a:r>
            <a:r>
              <a:rPr lang="nl-BE" dirty="0"/>
              <a:t>, 23 november 2023</a:t>
            </a:r>
          </a:p>
        </p:txBody>
      </p:sp>
      <p:pic>
        <p:nvPicPr>
          <p:cNvPr id="4" name="Afbeelding 3">
            <a:extLst>
              <a:ext uri="{FF2B5EF4-FFF2-40B4-BE49-F238E27FC236}">
                <a16:creationId xmlns:a16="http://schemas.microsoft.com/office/drawing/2014/main" id="{F071ABF0-1DBD-0D12-0B35-629CCBB453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7943" y="5735637"/>
            <a:ext cx="4262874" cy="1122363"/>
          </a:xfrm>
          <a:prstGeom prst="rect">
            <a:avLst/>
          </a:prstGeom>
        </p:spPr>
      </p:pic>
    </p:spTree>
    <p:extLst>
      <p:ext uri="{BB962C8B-B14F-4D97-AF65-F5344CB8AC3E}">
        <p14:creationId xmlns:p14="http://schemas.microsoft.com/office/powerpoint/2010/main" val="2990397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2CB9E2-980C-596B-4B30-730A24101F9E}"/>
              </a:ext>
            </a:extLst>
          </p:cNvPr>
          <p:cNvSpPr>
            <a:spLocks noGrp="1"/>
          </p:cNvSpPr>
          <p:nvPr>
            <p:ph type="title"/>
          </p:nvPr>
        </p:nvSpPr>
        <p:spPr/>
        <p:txBody>
          <a:bodyPr/>
          <a:lstStyle/>
          <a:p>
            <a:pPr algn="ctr"/>
            <a:r>
              <a:rPr lang="nl-BE" b="1" dirty="0">
                <a:latin typeface="+mn-lt"/>
              </a:rPr>
              <a:t>Omgaan met onzekere tijden</a:t>
            </a:r>
          </a:p>
        </p:txBody>
      </p:sp>
      <p:sp>
        <p:nvSpPr>
          <p:cNvPr id="4" name="Rectangle 9">
            <a:extLst>
              <a:ext uri="{FF2B5EF4-FFF2-40B4-BE49-F238E27FC236}">
                <a16:creationId xmlns:a16="http://schemas.microsoft.com/office/drawing/2014/main" id="{B1E59240-16BE-28C0-94D0-4C3C0AC095BB}"/>
              </a:ext>
            </a:extLst>
          </p:cNvPr>
          <p:cNvSpPr>
            <a:spLocks noGrp="1"/>
          </p:cNvSpPr>
          <p:nvPr>
            <p:ph idx="1"/>
          </p:nvPr>
        </p:nvSpPr>
        <p:spPr>
          <a:xfrm>
            <a:off x="628650" y="1825625"/>
            <a:ext cx="7886700" cy="1754326"/>
          </a:xfrm>
          <a:prstGeom prst="rect">
            <a:avLst/>
          </a:prstGeom>
        </p:spPr>
        <p:txBody>
          <a:bodyPr wrap="square">
            <a:spAutoFit/>
          </a:bodyPr>
          <a:lstStyle/>
          <a:p>
            <a:pPr marL="0" indent="0">
              <a:buNone/>
            </a:pPr>
            <a:r>
              <a:rPr lang="nl-BE" sz="2000" i="1" dirty="0"/>
              <a:t>‘We leven in een bezeten wereld…  Alom de twijfel aan de hechtheid van het maatschappelijk bestel, waarin wij leven, een vage angst voor de nabije toekomst, gevoelens van daling en ondergang der beschaving… De wereld maakt thans een intensiever en grondiger proces van ontwrichting door dan [vroeger]. Koorts heeft onze tijd zonder twijfel. […] Het uitzicht is in nevelen gehuld.’</a:t>
            </a:r>
          </a:p>
        </p:txBody>
      </p:sp>
      <p:sp>
        <p:nvSpPr>
          <p:cNvPr id="5" name="Rectangle 9">
            <a:extLst>
              <a:ext uri="{FF2B5EF4-FFF2-40B4-BE49-F238E27FC236}">
                <a16:creationId xmlns:a16="http://schemas.microsoft.com/office/drawing/2014/main" id="{F95DF6D8-6BC4-FC2E-4566-75C5D3A67072}"/>
              </a:ext>
            </a:extLst>
          </p:cNvPr>
          <p:cNvSpPr/>
          <p:nvPr/>
        </p:nvSpPr>
        <p:spPr>
          <a:xfrm>
            <a:off x="742198" y="3621350"/>
            <a:ext cx="7659603" cy="400110"/>
          </a:xfrm>
          <a:prstGeom prst="rect">
            <a:avLst/>
          </a:prstGeom>
        </p:spPr>
        <p:txBody>
          <a:bodyPr wrap="square">
            <a:spAutoFit/>
          </a:bodyPr>
          <a:lstStyle/>
          <a:p>
            <a:pPr algn="ctr"/>
            <a:r>
              <a:rPr lang="nl-BE" sz="2000" i="1" dirty="0"/>
              <a:t>Johan Huizinga (1935)</a:t>
            </a:r>
          </a:p>
        </p:txBody>
      </p:sp>
      <p:pic>
        <p:nvPicPr>
          <p:cNvPr id="3" name="Picture 3" descr="C:\Users\hcoolsae\Pictures\Actuele Vraagstukken\Huizinga (1935)b.jpg">
            <a:extLst>
              <a:ext uri="{FF2B5EF4-FFF2-40B4-BE49-F238E27FC236}">
                <a16:creationId xmlns:a16="http://schemas.microsoft.com/office/drawing/2014/main" id="{C052B2C7-3E82-D081-F7F6-5E0D6A3E2A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919" y="4021460"/>
            <a:ext cx="1856881" cy="2734447"/>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4BD6754B-346F-E2FD-C69E-B8BB6CACE4AA}"/>
              </a:ext>
            </a:extLst>
          </p:cNvPr>
          <p:cNvSpPr txBox="1"/>
          <p:nvPr/>
        </p:nvSpPr>
        <p:spPr>
          <a:xfrm>
            <a:off x="631745" y="4310082"/>
            <a:ext cx="7659603" cy="954107"/>
          </a:xfrm>
          <a:prstGeom prst="rect">
            <a:avLst/>
          </a:prstGeom>
          <a:noFill/>
        </p:spPr>
        <p:txBody>
          <a:bodyPr wrap="square">
            <a:spAutoFit/>
          </a:bodyPr>
          <a:lstStyle/>
          <a:p>
            <a:pPr marL="285750" indent="-285750">
              <a:buFont typeface="Arial" panose="020B0604020202020204" pitchFamily="34" charset="0"/>
              <a:buChar char="•"/>
            </a:pPr>
            <a:r>
              <a:rPr lang="nl-BE" sz="2800" b="1" dirty="0"/>
              <a:t>Terugtrekken in een versterkte burcht</a:t>
            </a:r>
          </a:p>
          <a:p>
            <a:pPr marL="285750" indent="-285750">
              <a:buFont typeface="Arial" panose="020B0604020202020204" pitchFamily="34" charset="0"/>
              <a:buChar char="•"/>
            </a:pPr>
            <a:r>
              <a:rPr lang="nl-BE" sz="2800" b="1" dirty="0"/>
              <a:t>‘De boel bij elkaar houden’</a:t>
            </a:r>
          </a:p>
        </p:txBody>
      </p:sp>
    </p:spTree>
    <p:extLst>
      <p:ext uri="{BB962C8B-B14F-4D97-AF65-F5344CB8AC3E}">
        <p14:creationId xmlns:p14="http://schemas.microsoft.com/office/powerpoint/2010/main" val="197316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250" fill="hold"/>
                                        <p:tgtEl>
                                          <p:spTgt spid="5"/>
                                        </p:tgtEl>
                                        <p:attrNameLst>
                                          <p:attrName>ppt_x</p:attrName>
                                        </p:attrNameLst>
                                      </p:cBhvr>
                                      <p:tavLst>
                                        <p:tav tm="0">
                                          <p:val>
                                            <p:strVal val="0-#ppt_w/2"/>
                                          </p:val>
                                        </p:tav>
                                        <p:tav tm="100000">
                                          <p:val>
                                            <p:strVal val="#ppt_x"/>
                                          </p:val>
                                        </p:tav>
                                      </p:tavLst>
                                    </p:anim>
                                    <p:anim calcmode="lin" valueType="num">
                                      <p:cBhvr additive="base">
                                        <p:cTn id="13" dur="125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25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250"/>
                                        <p:tgtEl>
                                          <p:spTgt spid="3"/>
                                        </p:tgtEl>
                                      </p:cBhvr>
                                    </p:animEffect>
                                    <p:set>
                                      <p:cBhvr>
                                        <p:cTn id="22" dur="1" fill="hold">
                                          <p:stCondLst>
                                            <p:cond delay="1249"/>
                                          </p:stCondLst>
                                        </p:cTn>
                                        <p:tgtEl>
                                          <p:spTgt spid="3"/>
                                        </p:tgtEl>
                                        <p:attrNameLst>
                                          <p:attrName>style.visibility</p:attrName>
                                        </p:attrNameLst>
                                      </p:cBhvr>
                                      <p:to>
                                        <p:strVal val="hidden"/>
                                      </p:to>
                                    </p:set>
                                  </p:childTnLst>
                                </p:cTn>
                              </p:par>
                            </p:childTnLst>
                          </p:cTn>
                        </p:par>
                        <p:par>
                          <p:cTn id="23" fill="hold">
                            <p:stCondLst>
                              <p:cond delay="1250"/>
                            </p:stCondLst>
                            <p:childTnLst>
                              <p:par>
                                <p:cTn id="24" presetID="2" presetClass="entr" presetSubtype="8" fill="hold" nodeType="after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12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7" dur="12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2000"/>
                                  </p:stCondLst>
                                  <p:childTnLst>
                                    <p:set>
                                      <p:cBhvr>
                                        <p:cTn id="30" dur="1" fill="hold">
                                          <p:stCondLst>
                                            <p:cond delay="0"/>
                                          </p:stCondLst>
                                        </p:cTn>
                                        <p:tgtEl>
                                          <p:spTgt spid="7">
                                            <p:txEl>
                                              <p:pRg st="1" end="1"/>
                                            </p:txEl>
                                          </p:spTgt>
                                        </p:tgtEl>
                                        <p:attrNameLst>
                                          <p:attrName>style.visibility</p:attrName>
                                        </p:attrNameLst>
                                      </p:cBhvr>
                                      <p:to>
                                        <p:strVal val="visible"/>
                                      </p:to>
                                    </p:set>
                                    <p:anim calcmode="lin" valueType="num">
                                      <p:cBhvr additive="base">
                                        <p:cTn id="31" dur="125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32" dur="125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8F3A5E-4FCB-BACB-ABAE-F2008E1603B5}"/>
              </a:ext>
            </a:extLst>
          </p:cNvPr>
          <p:cNvSpPr>
            <a:spLocks noGrp="1"/>
          </p:cNvSpPr>
          <p:nvPr>
            <p:ph type="title"/>
          </p:nvPr>
        </p:nvSpPr>
        <p:spPr/>
        <p:txBody>
          <a:bodyPr/>
          <a:lstStyle/>
          <a:p>
            <a:pPr algn="ctr"/>
            <a:r>
              <a:rPr lang="nl-BE" i="1" dirty="0">
                <a:latin typeface="+mn-lt"/>
              </a:rPr>
              <a:t>Terugtrekken in versterkte burcht</a:t>
            </a:r>
          </a:p>
        </p:txBody>
      </p:sp>
      <p:sp>
        <p:nvSpPr>
          <p:cNvPr id="3" name="Tijdelijke aanduiding voor inhoud 2">
            <a:extLst>
              <a:ext uri="{FF2B5EF4-FFF2-40B4-BE49-F238E27FC236}">
                <a16:creationId xmlns:a16="http://schemas.microsoft.com/office/drawing/2014/main" id="{C7837FFB-4D50-E722-A377-3C4661DFDE2B}"/>
              </a:ext>
            </a:extLst>
          </p:cNvPr>
          <p:cNvSpPr>
            <a:spLocks noGrp="1"/>
          </p:cNvSpPr>
          <p:nvPr>
            <p:ph idx="1"/>
          </p:nvPr>
        </p:nvSpPr>
        <p:spPr/>
        <p:txBody>
          <a:bodyPr/>
          <a:lstStyle/>
          <a:p>
            <a:r>
              <a:rPr lang="nl-BE" dirty="0"/>
              <a:t>Crisis van het multilateralisme</a:t>
            </a:r>
          </a:p>
          <a:p>
            <a:r>
              <a:rPr lang="nl-BE" dirty="0"/>
              <a:t>Zoeken naar houvast</a:t>
            </a:r>
          </a:p>
          <a:p>
            <a:pPr lvl="1"/>
            <a:r>
              <a:rPr lang="nl-BE" dirty="0"/>
              <a:t>‘Identiteit’: hét debat van de jaren 90</a:t>
            </a:r>
          </a:p>
          <a:p>
            <a:pPr lvl="1"/>
            <a:r>
              <a:rPr lang="nl-BE" dirty="0"/>
              <a:t>Politiek nationalisme</a:t>
            </a:r>
          </a:p>
          <a:p>
            <a:pPr lvl="1"/>
            <a:r>
              <a:rPr lang="nl-BE" dirty="0"/>
              <a:t>Religieus fundamentalisme</a:t>
            </a:r>
          </a:p>
          <a:p>
            <a:r>
              <a:rPr lang="nl-BE" dirty="0"/>
              <a:t>De verleiding van de zondebok</a:t>
            </a:r>
          </a:p>
          <a:p>
            <a:pPr lvl="1"/>
            <a:r>
              <a:rPr lang="nl-BE" dirty="0"/>
              <a:t>Migrant</a:t>
            </a:r>
          </a:p>
          <a:p>
            <a:pPr lvl="1"/>
            <a:r>
              <a:rPr lang="nl-BE" dirty="0"/>
              <a:t>Elite</a:t>
            </a:r>
          </a:p>
          <a:p>
            <a:r>
              <a:rPr lang="nl-BE" dirty="0"/>
              <a:t>De verleiding van de sterke leider</a:t>
            </a:r>
          </a:p>
        </p:txBody>
      </p:sp>
      <p:pic>
        <p:nvPicPr>
          <p:cNvPr id="4" name="Picture 2" descr="C:\Users\hcoolsae\Pictures\Actuele Vraagstukken\Figaro magazine 1985.jpg">
            <a:extLst>
              <a:ext uri="{FF2B5EF4-FFF2-40B4-BE49-F238E27FC236}">
                <a16:creationId xmlns:a16="http://schemas.microsoft.com/office/drawing/2014/main" id="{A461D8CD-05C8-EC38-A4B5-F9B4D837C7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1153" y="4461932"/>
            <a:ext cx="1855127" cy="23921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1">
            <a:extLst>
              <a:ext uri="{FF2B5EF4-FFF2-40B4-BE49-F238E27FC236}">
                <a16:creationId xmlns:a16="http://schemas.microsoft.com/office/drawing/2014/main" id="{80F11AA0-86E6-4EA3-1D9C-D42EDDEF75F5}"/>
              </a:ext>
            </a:extLst>
          </p:cNvPr>
          <p:cNvSpPr/>
          <p:nvPr/>
        </p:nvSpPr>
        <p:spPr>
          <a:xfrm>
            <a:off x="6200759" y="4244144"/>
            <a:ext cx="415498" cy="230832"/>
          </a:xfrm>
          <a:prstGeom prst="rect">
            <a:avLst/>
          </a:prstGeom>
        </p:spPr>
        <p:txBody>
          <a:bodyPr wrap="none">
            <a:spAutoFit/>
          </a:bodyPr>
          <a:lstStyle/>
          <a:p>
            <a:r>
              <a:rPr lang="nl-NL" sz="900" dirty="0">
                <a:latin typeface="Calibri" panose="020F0502020204030204" pitchFamily="34" charset="0"/>
                <a:cs typeface="Calibri" panose="020F0502020204030204" pitchFamily="34" charset="0"/>
              </a:rPr>
              <a:t>1998</a:t>
            </a:r>
            <a:endParaRPr lang="nl-BE" sz="900" dirty="0"/>
          </a:p>
        </p:txBody>
      </p:sp>
      <p:pic>
        <p:nvPicPr>
          <p:cNvPr id="6" name="Picture 2" descr="C:\Users\hcoolsae\Pictures\Actuele Vraagstukken\Bostende beschavingen.jpg">
            <a:extLst>
              <a:ext uri="{FF2B5EF4-FFF2-40B4-BE49-F238E27FC236}">
                <a16:creationId xmlns:a16="http://schemas.microsoft.com/office/drawing/2014/main" id="{6C9F3569-119A-1714-20FC-90BA27920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7263" y="1481428"/>
            <a:ext cx="1806775" cy="273414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3">
            <a:extLst>
              <a:ext uri="{FF2B5EF4-FFF2-40B4-BE49-F238E27FC236}">
                <a16:creationId xmlns:a16="http://schemas.microsoft.com/office/drawing/2014/main" id="{68658DDF-9751-9FAE-7FA0-5DE8F7CB095E}"/>
              </a:ext>
            </a:extLst>
          </p:cNvPr>
          <p:cNvSpPr/>
          <p:nvPr/>
        </p:nvSpPr>
        <p:spPr>
          <a:xfrm>
            <a:off x="8674139" y="1270114"/>
            <a:ext cx="415498" cy="230832"/>
          </a:xfrm>
          <a:prstGeom prst="rect">
            <a:avLst/>
          </a:prstGeom>
        </p:spPr>
        <p:txBody>
          <a:bodyPr wrap="none">
            <a:spAutoFit/>
          </a:bodyPr>
          <a:lstStyle/>
          <a:p>
            <a:r>
              <a:rPr lang="nl-NL" sz="900" dirty="0">
                <a:latin typeface="Calibri" panose="020F0502020204030204" pitchFamily="34" charset="0"/>
                <a:cs typeface="Calibri" panose="020F0502020204030204" pitchFamily="34" charset="0"/>
              </a:rPr>
              <a:t>1993</a:t>
            </a:r>
            <a:endParaRPr lang="en-US" sz="900" dirty="0">
              <a:latin typeface="Calibri" panose="020F0502020204030204" pitchFamily="34" charset="0"/>
              <a:cs typeface="Calibri" panose="020F0502020204030204" pitchFamily="34" charset="0"/>
            </a:endParaRPr>
          </a:p>
        </p:txBody>
      </p:sp>
      <p:pic>
        <p:nvPicPr>
          <p:cNvPr id="11" name="Afbeelding 10">
            <a:extLst>
              <a:ext uri="{FF2B5EF4-FFF2-40B4-BE49-F238E27FC236}">
                <a16:creationId xmlns:a16="http://schemas.microsoft.com/office/drawing/2014/main" id="{837342AA-F249-AB0E-95FB-91B91F4EFF0B}"/>
              </a:ext>
            </a:extLst>
          </p:cNvPr>
          <p:cNvPicPr>
            <a:picLocks noChangeAspect="1"/>
          </p:cNvPicPr>
          <p:nvPr/>
        </p:nvPicPr>
        <p:blipFill>
          <a:blip r:embed="rId4"/>
          <a:stretch>
            <a:fillRect/>
          </a:stretch>
        </p:blipFill>
        <p:spPr>
          <a:xfrm>
            <a:off x="6861646" y="4001294"/>
            <a:ext cx="2286000" cy="2847975"/>
          </a:xfrm>
          <a:prstGeom prst="rect">
            <a:avLst/>
          </a:prstGeom>
        </p:spPr>
      </p:pic>
      <p:sp>
        <p:nvSpPr>
          <p:cNvPr id="12" name="Rectangle 21">
            <a:extLst>
              <a:ext uri="{FF2B5EF4-FFF2-40B4-BE49-F238E27FC236}">
                <a16:creationId xmlns:a16="http://schemas.microsoft.com/office/drawing/2014/main" id="{C9A01EA9-38FB-46F6-2A9D-2ECE8FCD8C62}"/>
              </a:ext>
            </a:extLst>
          </p:cNvPr>
          <p:cNvSpPr/>
          <p:nvPr/>
        </p:nvSpPr>
        <p:spPr>
          <a:xfrm>
            <a:off x="8664354" y="3765660"/>
            <a:ext cx="415498" cy="230832"/>
          </a:xfrm>
          <a:prstGeom prst="rect">
            <a:avLst/>
          </a:prstGeom>
        </p:spPr>
        <p:txBody>
          <a:bodyPr wrap="none">
            <a:spAutoFit/>
          </a:bodyPr>
          <a:lstStyle/>
          <a:p>
            <a:r>
              <a:rPr lang="nl-NL" sz="900" dirty="0">
                <a:latin typeface="Calibri" panose="020F0502020204030204" pitchFamily="34" charset="0"/>
                <a:cs typeface="Calibri" panose="020F0502020204030204" pitchFamily="34" charset="0"/>
              </a:rPr>
              <a:t>1991</a:t>
            </a:r>
            <a:endParaRPr lang="nl-BE" sz="900" dirty="0"/>
          </a:p>
        </p:txBody>
      </p:sp>
      <p:pic>
        <p:nvPicPr>
          <p:cNvPr id="13" name="Afbeelding 12">
            <a:extLst>
              <a:ext uri="{FF2B5EF4-FFF2-40B4-BE49-F238E27FC236}">
                <a16:creationId xmlns:a16="http://schemas.microsoft.com/office/drawing/2014/main" id="{3DF80035-8A7E-A38D-2FC3-4ED61F9C6464}"/>
              </a:ext>
            </a:extLst>
          </p:cNvPr>
          <p:cNvPicPr>
            <a:picLocks noChangeAspect="1"/>
          </p:cNvPicPr>
          <p:nvPr/>
        </p:nvPicPr>
        <p:blipFill>
          <a:blip r:embed="rId5"/>
          <a:stretch>
            <a:fillRect/>
          </a:stretch>
        </p:blipFill>
        <p:spPr>
          <a:xfrm>
            <a:off x="751234" y="2300207"/>
            <a:ext cx="5285028" cy="3077723"/>
          </a:xfrm>
          <a:prstGeom prst="rect">
            <a:avLst/>
          </a:prstGeom>
        </p:spPr>
      </p:pic>
      <p:sp>
        <p:nvSpPr>
          <p:cNvPr id="14" name="Tekstvak 13">
            <a:extLst>
              <a:ext uri="{FF2B5EF4-FFF2-40B4-BE49-F238E27FC236}">
                <a16:creationId xmlns:a16="http://schemas.microsoft.com/office/drawing/2014/main" id="{DAE8F656-A125-C14B-D0F5-871EAE8C5CD5}"/>
              </a:ext>
            </a:extLst>
          </p:cNvPr>
          <p:cNvSpPr txBox="1"/>
          <p:nvPr/>
        </p:nvSpPr>
        <p:spPr>
          <a:xfrm>
            <a:off x="6036262" y="3866358"/>
            <a:ext cx="1129004" cy="230832"/>
          </a:xfrm>
          <a:prstGeom prst="rect">
            <a:avLst/>
          </a:prstGeom>
          <a:noFill/>
        </p:spPr>
        <p:txBody>
          <a:bodyPr wrap="square">
            <a:spAutoFit/>
          </a:bodyPr>
          <a:lstStyle/>
          <a:p>
            <a:r>
              <a:rPr lang="nl-BE" sz="900" dirty="0">
                <a:latin typeface="+mn-lt"/>
              </a:rPr>
              <a:t>RTBF, oktober 2021</a:t>
            </a:r>
            <a:endParaRPr lang="nl-BE" sz="900" dirty="0"/>
          </a:p>
        </p:txBody>
      </p:sp>
      <p:pic>
        <p:nvPicPr>
          <p:cNvPr id="10" name="Afbeelding 9" descr="Afbeelding met tekst, Menselijk gezicht, boek, Boekomslag&#10;&#10;Automatisch gegenereerde beschrijving">
            <a:extLst>
              <a:ext uri="{FF2B5EF4-FFF2-40B4-BE49-F238E27FC236}">
                <a16:creationId xmlns:a16="http://schemas.microsoft.com/office/drawing/2014/main" id="{53F0CFB7-674E-BD8E-D6C8-3613879746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6609" y="4457129"/>
            <a:ext cx="1495149" cy="2392139"/>
          </a:xfrm>
          <a:prstGeom prst="rect">
            <a:avLst/>
          </a:prstGeom>
        </p:spPr>
      </p:pic>
      <p:sp>
        <p:nvSpPr>
          <p:cNvPr id="15" name="Rectangle 21">
            <a:extLst>
              <a:ext uri="{FF2B5EF4-FFF2-40B4-BE49-F238E27FC236}">
                <a16:creationId xmlns:a16="http://schemas.microsoft.com/office/drawing/2014/main" id="{61B9CD19-D3CF-EC4C-8D0D-0CE8AF98C42E}"/>
              </a:ext>
            </a:extLst>
          </p:cNvPr>
          <p:cNvSpPr/>
          <p:nvPr/>
        </p:nvSpPr>
        <p:spPr>
          <a:xfrm>
            <a:off x="8674139" y="4279578"/>
            <a:ext cx="415498" cy="230832"/>
          </a:xfrm>
          <a:prstGeom prst="rect">
            <a:avLst/>
          </a:prstGeom>
        </p:spPr>
        <p:txBody>
          <a:bodyPr wrap="none">
            <a:spAutoFit/>
          </a:bodyPr>
          <a:lstStyle/>
          <a:p>
            <a:r>
              <a:rPr lang="nl-NL" sz="900" dirty="0">
                <a:latin typeface="Calibri" panose="020F0502020204030204" pitchFamily="34" charset="0"/>
                <a:cs typeface="Calibri" panose="020F0502020204030204" pitchFamily="34" charset="0"/>
              </a:rPr>
              <a:t>1985</a:t>
            </a:r>
            <a:endParaRPr lang="nl-BE" sz="900" dirty="0"/>
          </a:p>
        </p:txBody>
      </p:sp>
      <p:pic>
        <p:nvPicPr>
          <p:cNvPr id="8" name="Afbeelding 3" descr="Afbeelding met tekst&#10;&#10;Automatisch gegenereerde beschrijving">
            <a:extLst>
              <a:ext uri="{FF2B5EF4-FFF2-40B4-BE49-F238E27FC236}">
                <a16:creationId xmlns:a16="http://schemas.microsoft.com/office/drawing/2014/main" id="{5E807FDE-F5C4-EC16-EED8-4C66583140E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4" y="5360854"/>
            <a:ext cx="6653689" cy="1480645"/>
          </a:xfrm>
          <a:prstGeom prst="rect">
            <a:avLst/>
          </a:prstGeom>
        </p:spPr>
      </p:pic>
      <p:sp>
        <p:nvSpPr>
          <p:cNvPr id="9" name="Rectangle 9">
            <a:extLst>
              <a:ext uri="{FF2B5EF4-FFF2-40B4-BE49-F238E27FC236}">
                <a16:creationId xmlns:a16="http://schemas.microsoft.com/office/drawing/2014/main" id="{0A3B918F-825C-92F1-74D8-149A3DD85D03}"/>
              </a:ext>
            </a:extLst>
          </p:cNvPr>
          <p:cNvSpPr/>
          <p:nvPr/>
        </p:nvSpPr>
        <p:spPr>
          <a:xfrm>
            <a:off x="5657340" y="6061547"/>
            <a:ext cx="958917" cy="230832"/>
          </a:xfrm>
          <a:prstGeom prst="rect">
            <a:avLst/>
          </a:prstGeom>
        </p:spPr>
        <p:txBody>
          <a:bodyPr wrap="none">
            <a:spAutoFit/>
          </a:bodyPr>
          <a:lstStyle/>
          <a:p>
            <a:r>
              <a:rPr lang="nl-BE" sz="900" dirty="0">
                <a:latin typeface="Marr Sans"/>
              </a:rPr>
              <a:t>28 februari 2023</a:t>
            </a:r>
            <a:endParaRPr lang="nl-BE" sz="900" dirty="0"/>
          </a:p>
        </p:txBody>
      </p:sp>
    </p:spTree>
    <p:extLst>
      <p:ext uri="{BB962C8B-B14F-4D97-AF65-F5344CB8AC3E}">
        <p14:creationId xmlns:p14="http://schemas.microsoft.com/office/powerpoint/2010/main" val="387124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25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25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250"/>
                                        <p:tgtEl>
                                          <p:spTgt spid="4"/>
                                        </p:tgtEl>
                                      </p:cBhvr>
                                    </p:animEffect>
                                  </p:childTnLst>
                                </p:cTn>
                              </p:par>
                              <p:par>
                                <p:cTn id="33" presetID="2" presetClass="entr" presetSubtype="2"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250" fill="hold"/>
                                        <p:tgtEl>
                                          <p:spTgt spid="15"/>
                                        </p:tgtEl>
                                        <p:attrNameLst>
                                          <p:attrName>ppt_x</p:attrName>
                                        </p:attrNameLst>
                                      </p:cBhvr>
                                      <p:tavLst>
                                        <p:tav tm="0">
                                          <p:val>
                                            <p:strVal val="1+#ppt_w/2"/>
                                          </p:val>
                                        </p:tav>
                                        <p:tav tm="100000">
                                          <p:val>
                                            <p:strVal val="#ppt_x"/>
                                          </p:val>
                                        </p:tav>
                                      </p:tavLst>
                                    </p:anim>
                                    <p:anim calcmode="lin" valueType="num">
                                      <p:cBhvr additive="base">
                                        <p:cTn id="36" dur="125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2"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43" fill="hold">
                            <p:stCondLst>
                              <p:cond delay="1250"/>
                            </p:stCondLst>
                            <p:childTnLst>
                              <p:par>
                                <p:cTn id="44" presetID="2" presetClass="entr" presetSubtype="8" fill="hold" nodeType="after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additive="base">
                                        <p:cTn id="46"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7"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250"/>
                                        <p:tgtEl>
                                          <p:spTgt spid="10"/>
                                        </p:tgtEl>
                                      </p:cBhvr>
                                    </p:animEffect>
                                  </p:childTnLst>
                                </p:cTn>
                              </p:par>
                              <p:par>
                                <p:cTn id="53" presetID="1" presetClass="entr" presetSubtype="0" fill="hold" grpId="0" nodeType="withEffect">
                                  <p:stCondLst>
                                    <p:cond delay="0"/>
                                  </p:stCondLst>
                                  <p:childTnLst>
                                    <p:set>
                                      <p:cBhvr>
                                        <p:cTn id="54" dur="1" fill="hold">
                                          <p:stCondLst>
                                            <p:cond delay="1249"/>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1250"/>
                                        <p:tgtEl>
                                          <p:spTgt spid="10"/>
                                        </p:tgtEl>
                                      </p:cBhvr>
                                    </p:animEffect>
                                    <p:set>
                                      <p:cBhvr>
                                        <p:cTn id="59" dur="1" fill="hold">
                                          <p:stCondLst>
                                            <p:cond delay="1249"/>
                                          </p:stCondLst>
                                        </p:cTn>
                                        <p:tgtEl>
                                          <p:spTgt spid="10"/>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5"/>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1250"/>
                                        <p:tgtEl>
                                          <p:spTgt spid="6"/>
                                        </p:tgtEl>
                                      </p:cBhvr>
                                    </p:animEffect>
                                    <p:set>
                                      <p:cBhvr>
                                        <p:cTn id="64" dur="1" fill="hold">
                                          <p:stCondLst>
                                            <p:cond delay="1249"/>
                                          </p:stCondLst>
                                        </p:cTn>
                                        <p:tgtEl>
                                          <p:spTgt spid="6"/>
                                        </p:tgtEl>
                                        <p:attrNameLst>
                                          <p:attrName>style.visibility</p:attrName>
                                        </p:attrNameLst>
                                      </p:cBhvr>
                                      <p:to>
                                        <p:strVal val="hidden"/>
                                      </p:to>
                                    </p:set>
                                  </p:childTnLst>
                                </p:cTn>
                              </p:par>
                              <p:par>
                                <p:cTn id="65" presetID="2" presetClass="exit" presetSubtype="2" fill="hold" grpId="1" nodeType="withEffect">
                                  <p:stCondLst>
                                    <p:cond delay="0"/>
                                  </p:stCondLst>
                                  <p:childTnLst>
                                    <p:anim calcmode="lin" valueType="num">
                                      <p:cBhvr additive="base">
                                        <p:cTn id="66" dur="1250"/>
                                        <p:tgtEl>
                                          <p:spTgt spid="15"/>
                                        </p:tgtEl>
                                        <p:attrNameLst>
                                          <p:attrName>ppt_x</p:attrName>
                                        </p:attrNameLst>
                                      </p:cBhvr>
                                      <p:tavLst>
                                        <p:tav tm="0">
                                          <p:val>
                                            <p:strVal val="ppt_x"/>
                                          </p:val>
                                        </p:tav>
                                        <p:tav tm="100000">
                                          <p:val>
                                            <p:strVal val="1+ppt_w/2"/>
                                          </p:val>
                                        </p:tav>
                                      </p:tavLst>
                                    </p:anim>
                                    <p:anim calcmode="lin" valueType="num">
                                      <p:cBhvr additive="base">
                                        <p:cTn id="67" dur="1250"/>
                                        <p:tgtEl>
                                          <p:spTgt spid="15"/>
                                        </p:tgtEl>
                                        <p:attrNameLst>
                                          <p:attrName>ppt_y</p:attrName>
                                        </p:attrNameLst>
                                      </p:cBhvr>
                                      <p:tavLst>
                                        <p:tav tm="0">
                                          <p:val>
                                            <p:strVal val="ppt_y"/>
                                          </p:val>
                                        </p:tav>
                                        <p:tav tm="100000">
                                          <p:val>
                                            <p:strVal val="ppt_y"/>
                                          </p:val>
                                        </p:tav>
                                      </p:tavLst>
                                    </p:anim>
                                    <p:set>
                                      <p:cBhvr>
                                        <p:cTn id="68" dur="1" fill="hold">
                                          <p:stCondLst>
                                            <p:cond delay="1249"/>
                                          </p:stCondLst>
                                        </p:cTn>
                                        <p:tgtEl>
                                          <p:spTgt spid="15"/>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1250"/>
                                        <p:tgtEl>
                                          <p:spTgt spid="4"/>
                                        </p:tgtEl>
                                      </p:cBhvr>
                                    </p:animEffect>
                                    <p:set>
                                      <p:cBhvr>
                                        <p:cTn id="71" dur="1" fill="hold">
                                          <p:stCondLst>
                                            <p:cond delay="1249"/>
                                          </p:stCondLst>
                                        </p:cTn>
                                        <p:tgtEl>
                                          <p:spTgt spid="4"/>
                                        </p:tgtEl>
                                        <p:attrNameLst>
                                          <p:attrName>style.visibility</p:attrName>
                                        </p:attrNameLst>
                                      </p:cBhvr>
                                      <p:to>
                                        <p:strVal val="hidden"/>
                                      </p:to>
                                    </p:set>
                                  </p:childTnLst>
                                </p:cTn>
                              </p:par>
                              <p:par>
                                <p:cTn id="72" presetID="2" presetClass="exit" presetSubtype="2" fill="hold" grpId="1" nodeType="withEffect">
                                  <p:stCondLst>
                                    <p:cond delay="0"/>
                                  </p:stCondLst>
                                  <p:childTnLst>
                                    <p:anim calcmode="lin" valueType="num">
                                      <p:cBhvr additive="base">
                                        <p:cTn id="73" dur="1250"/>
                                        <p:tgtEl>
                                          <p:spTgt spid="7"/>
                                        </p:tgtEl>
                                        <p:attrNameLst>
                                          <p:attrName>ppt_x</p:attrName>
                                        </p:attrNameLst>
                                      </p:cBhvr>
                                      <p:tavLst>
                                        <p:tav tm="0">
                                          <p:val>
                                            <p:strVal val="ppt_x"/>
                                          </p:val>
                                        </p:tav>
                                        <p:tav tm="100000">
                                          <p:val>
                                            <p:strVal val="1+ppt_w/2"/>
                                          </p:val>
                                        </p:tav>
                                      </p:tavLst>
                                    </p:anim>
                                    <p:anim calcmode="lin" valueType="num">
                                      <p:cBhvr additive="base">
                                        <p:cTn id="74" dur="1250"/>
                                        <p:tgtEl>
                                          <p:spTgt spid="7"/>
                                        </p:tgtEl>
                                        <p:attrNameLst>
                                          <p:attrName>ppt_y</p:attrName>
                                        </p:attrNameLst>
                                      </p:cBhvr>
                                      <p:tavLst>
                                        <p:tav tm="0">
                                          <p:val>
                                            <p:strVal val="ppt_y"/>
                                          </p:val>
                                        </p:tav>
                                        <p:tav tm="100000">
                                          <p:val>
                                            <p:strVal val="ppt_y"/>
                                          </p:val>
                                        </p:tav>
                                      </p:tavLst>
                                    </p:anim>
                                    <p:set>
                                      <p:cBhvr>
                                        <p:cTn id="75" dur="1" fill="hold">
                                          <p:stCondLst>
                                            <p:cond delay="1249"/>
                                          </p:stCondLst>
                                        </p:cTn>
                                        <p:tgtEl>
                                          <p:spTgt spid="7"/>
                                        </p:tgtEl>
                                        <p:attrNameLst>
                                          <p:attrName>style.visibility</p:attrName>
                                        </p:attrNameLst>
                                      </p:cBhvr>
                                      <p:to>
                                        <p:strVal val="hidden"/>
                                      </p:to>
                                    </p:set>
                                  </p:childTnLst>
                                </p:cTn>
                              </p:par>
                            </p:childTnLst>
                          </p:cTn>
                        </p:par>
                        <p:par>
                          <p:cTn id="76" fill="hold">
                            <p:stCondLst>
                              <p:cond delay="1250"/>
                            </p:stCondLst>
                            <p:childTnLst>
                              <p:par>
                                <p:cTn id="77" presetID="2" presetClass="entr" presetSubtype="8" fill="hold" nodeType="afterEffect">
                                  <p:stCondLst>
                                    <p:cond delay="0"/>
                                  </p:stCondLst>
                                  <p:childTnLst>
                                    <p:set>
                                      <p:cBhvr>
                                        <p:cTn id="78" dur="1" fill="hold">
                                          <p:stCondLst>
                                            <p:cond delay="0"/>
                                          </p:stCondLst>
                                        </p:cTn>
                                        <p:tgtEl>
                                          <p:spTgt spid="3">
                                            <p:txEl>
                                              <p:pRg st="5" end="5"/>
                                            </p:txEl>
                                          </p:spTgt>
                                        </p:tgtEl>
                                        <p:attrNameLst>
                                          <p:attrName>style.visibility</p:attrName>
                                        </p:attrNameLst>
                                      </p:cBhvr>
                                      <p:to>
                                        <p:strVal val="visible"/>
                                      </p:to>
                                    </p:set>
                                    <p:anim calcmode="lin" valueType="num">
                                      <p:cBhvr additive="base">
                                        <p:cTn id="79" dur="12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80" dur="12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81" fill="hold">
                            <p:stCondLst>
                              <p:cond delay="2500"/>
                            </p:stCondLst>
                            <p:childTnLst>
                              <p:par>
                                <p:cTn id="82" presetID="2" presetClass="entr" presetSubtype="8" fill="hold" nodeType="afterEffect">
                                  <p:stCondLst>
                                    <p:cond delay="0"/>
                                  </p:stCondLst>
                                  <p:childTnLst>
                                    <p:set>
                                      <p:cBhvr>
                                        <p:cTn id="83" dur="1" fill="hold">
                                          <p:stCondLst>
                                            <p:cond delay="0"/>
                                          </p:stCondLst>
                                        </p:cTn>
                                        <p:tgtEl>
                                          <p:spTgt spid="3">
                                            <p:txEl>
                                              <p:pRg st="6" end="6"/>
                                            </p:txEl>
                                          </p:spTgt>
                                        </p:tgtEl>
                                        <p:attrNameLst>
                                          <p:attrName>style.visibility</p:attrName>
                                        </p:attrNameLst>
                                      </p:cBhvr>
                                      <p:to>
                                        <p:strVal val="visible"/>
                                      </p:to>
                                    </p:set>
                                    <p:anim calcmode="lin" valueType="num">
                                      <p:cBhvr additive="base">
                                        <p:cTn id="84" dur="12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85" dur="12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86" fill="hold">
                            <p:stCondLst>
                              <p:cond delay="3750"/>
                            </p:stCondLst>
                            <p:childTnLst>
                              <p:par>
                                <p:cTn id="87" presetID="10" presetClass="entr" presetSubtype="0" fill="hold"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1250"/>
                                        <p:tgtEl>
                                          <p:spTgt spid="11"/>
                                        </p:tgtEl>
                                      </p:cBhvr>
                                    </p:animEffect>
                                  </p:childTnLst>
                                </p:cTn>
                              </p:par>
                              <p:par>
                                <p:cTn id="90" presetID="2" presetClass="entr" presetSubtype="2" fill="hold" grpId="0" nodeType="withEffect">
                                  <p:stCondLst>
                                    <p:cond delay="0"/>
                                  </p:stCondLst>
                                  <p:childTnLst>
                                    <p:set>
                                      <p:cBhvr>
                                        <p:cTn id="91" dur="1" fill="hold">
                                          <p:stCondLst>
                                            <p:cond delay="0"/>
                                          </p:stCondLst>
                                        </p:cTn>
                                        <p:tgtEl>
                                          <p:spTgt spid="12"/>
                                        </p:tgtEl>
                                        <p:attrNameLst>
                                          <p:attrName>style.visibility</p:attrName>
                                        </p:attrNameLst>
                                      </p:cBhvr>
                                      <p:to>
                                        <p:strVal val="visible"/>
                                      </p:to>
                                    </p:set>
                                    <p:anim calcmode="lin" valueType="num">
                                      <p:cBhvr additive="base">
                                        <p:cTn id="92" dur="1250" fill="hold"/>
                                        <p:tgtEl>
                                          <p:spTgt spid="12"/>
                                        </p:tgtEl>
                                        <p:attrNameLst>
                                          <p:attrName>ppt_x</p:attrName>
                                        </p:attrNameLst>
                                      </p:cBhvr>
                                      <p:tavLst>
                                        <p:tav tm="0">
                                          <p:val>
                                            <p:strVal val="1+#ppt_w/2"/>
                                          </p:val>
                                        </p:tav>
                                        <p:tav tm="100000">
                                          <p:val>
                                            <p:strVal val="#ppt_x"/>
                                          </p:val>
                                        </p:tav>
                                      </p:tavLst>
                                    </p:anim>
                                    <p:anim calcmode="lin" valueType="num">
                                      <p:cBhvr additive="base">
                                        <p:cTn id="93"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8"/>
                                        </p:tgtEl>
                                        <p:attrNameLst>
                                          <p:attrName>style.visibility</p:attrName>
                                        </p:attrNameLst>
                                      </p:cBhvr>
                                      <p:to>
                                        <p:strVal val="visible"/>
                                      </p:to>
                                    </p:set>
                                    <p:animEffect transition="in" filter="fade">
                                      <p:cBhvr>
                                        <p:cTn id="98" dur="1250"/>
                                        <p:tgtEl>
                                          <p:spTgt spid="8"/>
                                        </p:tgtEl>
                                      </p:cBhvr>
                                    </p:animEffect>
                                  </p:childTnLst>
                                </p:cTn>
                              </p:par>
                              <p:par>
                                <p:cTn id="99" presetID="1" presetClass="entr" presetSubtype="0" fill="hold" grpId="0" nodeType="withEffect">
                                  <p:stCondLst>
                                    <p:cond delay="0"/>
                                  </p:stCondLst>
                                  <p:childTnLst>
                                    <p:set>
                                      <p:cBhvr>
                                        <p:cTn id="100" dur="1" fill="hold">
                                          <p:stCondLst>
                                            <p:cond delay="749"/>
                                          </p:stCondLst>
                                        </p:cTn>
                                        <p:tgtEl>
                                          <p:spTgt spid="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nodeType="clickEffect">
                                  <p:stCondLst>
                                    <p:cond delay="0"/>
                                  </p:stCondLst>
                                  <p:childTnLst>
                                    <p:set>
                                      <p:cBhvr>
                                        <p:cTn id="104" dur="1" fill="hold">
                                          <p:stCondLst>
                                            <p:cond delay="0"/>
                                          </p:stCondLst>
                                        </p:cTn>
                                        <p:tgtEl>
                                          <p:spTgt spid="3">
                                            <p:txEl>
                                              <p:pRg st="7" end="7"/>
                                            </p:txEl>
                                          </p:spTgt>
                                        </p:tgtEl>
                                        <p:attrNameLst>
                                          <p:attrName>style.visibility</p:attrName>
                                        </p:attrNameLst>
                                      </p:cBhvr>
                                      <p:to>
                                        <p:strVal val="visible"/>
                                      </p:to>
                                    </p:set>
                                    <p:anim calcmode="lin" valueType="num">
                                      <p:cBhvr additive="base">
                                        <p:cTn id="105" dur="125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06" dur="125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xit" presetSubtype="2" fill="hold" grpId="1" nodeType="clickEffect">
                                  <p:stCondLst>
                                    <p:cond delay="0"/>
                                  </p:stCondLst>
                                  <p:childTnLst>
                                    <p:anim calcmode="lin" valueType="num">
                                      <p:cBhvr additive="base">
                                        <p:cTn id="110" dur="1250"/>
                                        <p:tgtEl>
                                          <p:spTgt spid="12"/>
                                        </p:tgtEl>
                                        <p:attrNameLst>
                                          <p:attrName>ppt_x</p:attrName>
                                        </p:attrNameLst>
                                      </p:cBhvr>
                                      <p:tavLst>
                                        <p:tav tm="0">
                                          <p:val>
                                            <p:strVal val="ppt_x"/>
                                          </p:val>
                                        </p:tav>
                                        <p:tav tm="100000">
                                          <p:val>
                                            <p:strVal val="1+ppt_w/2"/>
                                          </p:val>
                                        </p:tav>
                                      </p:tavLst>
                                    </p:anim>
                                    <p:anim calcmode="lin" valueType="num">
                                      <p:cBhvr additive="base">
                                        <p:cTn id="111" dur="1250"/>
                                        <p:tgtEl>
                                          <p:spTgt spid="12"/>
                                        </p:tgtEl>
                                        <p:attrNameLst>
                                          <p:attrName>ppt_y</p:attrName>
                                        </p:attrNameLst>
                                      </p:cBhvr>
                                      <p:tavLst>
                                        <p:tav tm="0">
                                          <p:val>
                                            <p:strVal val="ppt_y"/>
                                          </p:val>
                                        </p:tav>
                                        <p:tav tm="100000">
                                          <p:val>
                                            <p:strVal val="ppt_y"/>
                                          </p:val>
                                        </p:tav>
                                      </p:tavLst>
                                    </p:anim>
                                    <p:set>
                                      <p:cBhvr>
                                        <p:cTn id="112" dur="1" fill="hold">
                                          <p:stCondLst>
                                            <p:cond delay="1249"/>
                                          </p:stCondLst>
                                        </p:cTn>
                                        <p:tgtEl>
                                          <p:spTgt spid="12"/>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1750"/>
                                        <p:tgtEl>
                                          <p:spTgt spid="8"/>
                                        </p:tgtEl>
                                      </p:cBhvr>
                                    </p:animEffect>
                                    <p:set>
                                      <p:cBhvr>
                                        <p:cTn id="115" dur="1" fill="hold">
                                          <p:stCondLst>
                                            <p:cond delay="1749"/>
                                          </p:stCondLst>
                                        </p:cTn>
                                        <p:tgtEl>
                                          <p:spTgt spid="8"/>
                                        </p:tgtEl>
                                        <p:attrNameLst>
                                          <p:attrName>style.visibility</p:attrName>
                                        </p:attrNameLst>
                                      </p:cBhvr>
                                      <p:to>
                                        <p:strVal val="hidden"/>
                                      </p:to>
                                    </p:set>
                                  </p:childTnLst>
                                </p:cTn>
                              </p:par>
                              <p:par>
                                <p:cTn id="116" presetID="2" presetClass="exit" presetSubtype="4" fill="hold" grpId="1" nodeType="withEffect">
                                  <p:stCondLst>
                                    <p:cond delay="0"/>
                                  </p:stCondLst>
                                  <p:childTnLst>
                                    <p:anim calcmode="lin" valueType="num">
                                      <p:cBhvr additive="base">
                                        <p:cTn id="117" dur="1250"/>
                                        <p:tgtEl>
                                          <p:spTgt spid="9"/>
                                        </p:tgtEl>
                                        <p:attrNameLst>
                                          <p:attrName>ppt_x</p:attrName>
                                        </p:attrNameLst>
                                      </p:cBhvr>
                                      <p:tavLst>
                                        <p:tav tm="0">
                                          <p:val>
                                            <p:strVal val="ppt_x"/>
                                          </p:val>
                                        </p:tav>
                                        <p:tav tm="100000">
                                          <p:val>
                                            <p:strVal val="ppt_x"/>
                                          </p:val>
                                        </p:tav>
                                      </p:tavLst>
                                    </p:anim>
                                    <p:anim calcmode="lin" valueType="num">
                                      <p:cBhvr additive="base">
                                        <p:cTn id="118" dur="1250"/>
                                        <p:tgtEl>
                                          <p:spTgt spid="9"/>
                                        </p:tgtEl>
                                        <p:attrNameLst>
                                          <p:attrName>ppt_y</p:attrName>
                                        </p:attrNameLst>
                                      </p:cBhvr>
                                      <p:tavLst>
                                        <p:tav tm="0">
                                          <p:val>
                                            <p:strVal val="ppt_y"/>
                                          </p:val>
                                        </p:tav>
                                        <p:tav tm="100000">
                                          <p:val>
                                            <p:strVal val="1+ppt_h/2"/>
                                          </p:val>
                                        </p:tav>
                                      </p:tavLst>
                                    </p:anim>
                                    <p:set>
                                      <p:cBhvr>
                                        <p:cTn id="119" dur="1" fill="hold">
                                          <p:stCondLst>
                                            <p:cond delay="1249"/>
                                          </p:stCondLst>
                                        </p:cTn>
                                        <p:tgtEl>
                                          <p:spTgt spid="9"/>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1250"/>
                                        <p:tgtEl>
                                          <p:spTgt spid="11"/>
                                        </p:tgtEl>
                                      </p:cBhvr>
                                    </p:animEffect>
                                    <p:set>
                                      <p:cBhvr>
                                        <p:cTn id="122" dur="1" fill="hold">
                                          <p:stCondLst>
                                            <p:cond delay="1249"/>
                                          </p:stCondLst>
                                        </p:cTn>
                                        <p:tgtEl>
                                          <p:spTgt spid="11"/>
                                        </p:tgtEl>
                                        <p:attrNameLst>
                                          <p:attrName>style.visibility</p:attrName>
                                        </p:attrNameLst>
                                      </p:cBhvr>
                                      <p:to>
                                        <p:strVal val="hidden"/>
                                      </p:to>
                                    </p:set>
                                  </p:childTnLst>
                                </p:cTn>
                              </p:par>
                            </p:childTnLst>
                          </p:cTn>
                        </p:par>
                        <p:par>
                          <p:cTn id="123" fill="hold">
                            <p:stCondLst>
                              <p:cond delay="1750"/>
                            </p:stCondLst>
                            <p:childTnLst>
                              <p:par>
                                <p:cTn id="124" presetID="2" presetClass="entr" presetSubtype="8" fill="hold" nodeType="afterEffect">
                                  <p:stCondLst>
                                    <p:cond delay="0"/>
                                  </p:stCondLst>
                                  <p:childTnLst>
                                    <p:set>
                                      <p:cBhvr>
                                        <p:cTn id="125" dur="1" fill="hold">
                                          <p:stCondLst>
                                            <p:cond delay="0"/>
                                          </p:stCondLst>
                                        </p:cTn>
                                        <p:tgtEl>
                                          <p:spTgt spid="3">
                                            <p:txEl>
                                              <p:pRg st="8" end="8"/>
                                            </p:txEl>
                                          </p:spTgt>
                                        </p:tgtEl>
                                        <p:attrNameLst>
                                          <p:attrName>style.visibility</p:attrName>
                                        </p:attrNameLst>
                                      </p:cBhvr>
                                      <p:to>
                                        <p:strVal val="visible"/>
                                      </p:to>
                                    </p:set>
                                    <p:anim calcmode="lin" valueType="num">
                                      <p:cBhvr additive="base">
                                        <p:cTn id="126" dur="125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27" dur="125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128" fill="hold">
                            <p:stCondLst>
                              <p:cond delay="3000"/>
                            </p:stCondLst>
                            <p:childTnLst>
                              <p:par>
                                <p:cTn id="129" presetID="10" presetClass="entr" presetSubtype="0" fill="hold" nodeType="afterEffect">
                                  <p:stCondLst>
                                    <p:cond delay="0"/>
                                  </p:stCondLst>
                                  <p:childTnLst>
                                    <p:set>
                                      <p:cBhvr>
                                        <p:cTn id="130" dur="1" fill="hold">
                                          <p:stCondLst>
                                            <p:cond delay="0"/>
                                          </p:stCondLst>
                                        </p:cTn>
                                        <p:tgtEl>
                                          <p:spTgt spid="13"/>
                                        </p:tgtEl>
                                        <p:attrNameLst>
                                          <p:attrName>style.visibility</p:attrName>
                                        </p:attrNameLst>
                                      </p:cBhvr>
                                      <p:to>
                                        <p:strVal val="visible"/>
                                      </p:to>
                                    </p:set>
                                    <p:animEffect transition="in" filter="fade">
                                      <p:cBhvr>
                                        <p:cTn id="131" dur="1250"/>
                                        <p:tgtEl>
                                          <p:spTgt spid="13"/>
                                        </p:tgtEl>
                                      </p:cBhvr>
                                    </p:animEffect>
                                  </p:childTnLst>
                                </p:cTn>
                              </p:par>
                              <p:par>
                                <p:cTn id="132" presetID="2" presetClass="entr" presetSubtype="2" fill="hold" grpId="0" nodeType="withEffect">
                                  <p:stCondLst>
                                    <p:cond delay="0"/>
                                  </p:stCondLst>
                                  <p:childTnLst>
                                    <p:set>
                                      <p:cBhvr>
                                        <p:cTn id="133" dur="1" fill="hold">
                                          <p:stCondLst>
                                            <p:cond delay="0"/>
                                          </p:stCondLst>
                                        </p:cTn>
                                        <p:tgtEl>
                                          <p:spTgt spid="14"/>
                                        </p:tgtEl>
                                        <p:attrNameLst>
                                          <p:attrName>style.visibility</p:attrName>
                                        </p:attrNameLst>
                                      </p:cBhvr>
                                      <p:to>
                                        <p:strVal val="visible"/>
                                      </p:to>
                                    </p:set>
                                    <p:anim calcmode="lin" valueType="num">
                                      <p:cBhvr additive="base">
                                        <p:cTn id="134" dur="1250" fill="hold"/>
                                        <p:tgtEl>
                                          <p:spTgt spid="14"/>
                                        </p:tgtEl>
                                        <p:attrNameLst>
                                          <p:attrName>ppt_x</p:attrName>
                                        </p:attrNameLst>
                                      </p:cBhvr>
                                      <p:tavLst>
                                        <p:tav tm="0">
                                          <p:val>
                                            <p:strVal val="1+#ppt_w/2"/>
                                          </p:val>
                                        </p:tav>
                                        <p:tav tm="100000">
                                          <p:val>
                                            <p:strVal val="#ppt_x"/>
                                          </p:val>
                                        </p:tav>
                                      </p:tavLst>
                                    </p:anim>
                                    <p:anim calcmode="lin" valueType="num">
                                      <p:cBhvr additive="base">
                                        <p:cTn id="135" dur="12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12" grpId="0"/>
      <p:bldP spid="12" grpId="1"/>
      <p:bldP spid="14" grpId="0"/>
      <p:bldP spid="15" grpId="0"/>
      <p:bldP spid="15" grpId="1"/>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D83594-F8A4-DD93-EE81-EBEB6B60EE15}"/>
              </a:ext>
            </a:extLst>
          </p:cNvPr>
          <p:cNvSpPr>
            <a:spLocks noGrp="1"/>
          </p:cNvSpPr>
          <p:nvPr>
            <p:ph type="title"/>
          </p:nvPr>
        </p:nvSpPr>
        <p:spPr/>
        <p:txBody>
          <a:bodyPr/>
          <a:lstStyle/>
          <a:p>
            <a:pPr algn="ctr"/>
            <a:r>
              <a:rPr lang="nl-BE" i="1" dirty="0">
                <a:latin typeface="+mn-lt"/>
              </a:rPr>
              <a:t>De boel bij elkaar houden</a:t>
            </a:r>
          </a:p>
        </p:txBody>
      </p:sp>
      <p:sp>
        <p:nvSpPr>
          <p:cNvPr id="3" name="Tijdelijke aanduiding voor inhoud 2">
            <a:extLst>
              <a:ext uri="{FF2B5EF4-FFF2-40B4-BE49-F238E27FC236}">
                <a16:creationId xmlns:a16="http://schemas.microsoft.com/office/drawing/2014/main" id="{889286A0-668E-68CD-24DA-4078D51D1117}"/>
              </a:ext>
            </a:extLst>
          </p:cNvPr>
          <p:cNvSpPr>
            <a:spLocks noGrp="1"/>
          </p:cNvSpPr>
          <p:nvPr>
            <p:ph idx="1"/>
          </p:nvPr>
        </p:nvSpPr>
        <p:spPr/>
        <p:txBody>
          <a:bodyPr/>
          <a:lstStyle/>
          <a:p>
            <a:r>
              <a:rPr lang="nl-BE" dirty="0"/>
              <a:t>EU, de machteloze grootmacht ?</a:t>
            </a:r>
          </a:p>
          <a:p>
            <a:r>
              <a:rPr lang="nl-BE" dirty="0"/>
              <a:t>Draagvlak voor solidariteit bestáát</a:t>
            </a:r>
          </a:p>
          <a:p>
            <a:r>
              <a:rPr lang="nl-NL" dirty="0">
                <a:latin typeface="Calibri" panose="020F0502020204030204" pitchFamily="34" charset="0"/>
                <a:cs typeface="Calibri" panose="020F0502020204030204" pitchFamily="34" charset="0"/>
              </a:rPr>
              <a:t>‘Met z’n allen erbij horen’: gedeelde toekomst verbindt</a:t>
            </a:r>
          </a:p>
          <a:p>
            <a:r>
              <a:rPr lang="nl-BE" dirty="0"/>
              <a:t>‘Ons denken heeft durf nodig’</a:t>
            </a:r>
          </a:p>
          <a:p>
            <a:pPr lvl="1"/>
            <a:r>
              <a:rPr lang="nl-BE" i="1" dirty="0"/>
              <a:t>Een goede samenleving is een samenleving die iederéén toelaat zijn en haar leven te verbeteren</a:t>
            </a:r>
            <a:endParaRPr lang="nl-NL" dirty="0">
              <a:latin typeface="Calibri" panose="020F0502020204030204" pitchFamily="34" charset="0"/>
              <a:cs typeface="Calibri" panose="020F0502020204030204" pitchFamily="34" charset="0"/>
            </a:endParaRPr>
          </a:p>
        </p:txBody>
      </p:sp>
      <p:sp>
        <p:nvSpPr>
          <p:cNvPr id="5" name="Tekstvak 4">
            <a:extLst>
              <a:ext uri="{FF2B5EF4-FFF2-40B4-BE49-F238E27FC236}">
                <a16:creationId xmlns:a16="http://schemas.microsoft.com/office/drawing/2014/main" id="{6CBE5F87-3DF2-045A-4921-78F0183F2F87}"/>
              </a:ext>
            </a:extLst>
          </p:cNvPr>
          <p:cNvSpPr txBox="1"/>
          <p:nvPr/>
        </p:nvSpPr>
        <p:spPr>
          <a:xfrm>
            <a:off x="5206753" y="3672682"/>
            <a:ext cx="2676618" cy="523220"/>
          </a:xfrm>
          <a:prstGeom prst="rect">
            <a:avLst/>
          </a:prstGeom>
          <a:noFill/>
        </p:spPr>
        <p:txBody>
          <a:bodyPr wrap="square">
            <a:spAutoFit/>
          </a:bodyPr>
          <a:lstStyle/>
          <a:p>
            <a:r>
              <a:rPr lang="nl-BE" sz="2800" dirty="0"/>
              <a:t>… en perspectief</a:t>
            </a:r>
          </a:p>
        </p:txBody>
      </p:sp>
      <p:pic>
        <p:nvPicPr>
          <p:cNvPr id="4" name="Picture 2">
            <a:extLst>
              <a:ext uri="{FF2B5EF4-FFF2-40B4-BE49-F238E27FC236}">
                <a16:creationId xmlns:a16="http://schemas.microsoft.com/office/drawing/2014/main" id="{D38AACE1-A9E0-1DF7-4BAA-B42D4E59C3D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7030" y="2766560"/>
            <a:ext cx="4506278" cy="299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5722E5FB-8349-062E-DADA-F358389A89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92" y="2788845"/>
            <a:ext cx="4577839" cy="294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4">
            <a:extLst>
              <a:ext uri="{FF2B5EF4-FFF2-40B4-BE49-F238E27FC236}">
                <a16:creationId xmlns:a16="http://schemas.microsoft.com/office/drawing/2014/main" id="{15D96D46-80B1-3B06-2928-6EF8D36E3CC7}"/>
              </a:ext>
            </a:extLst>
          </p:cNvPr>
          <p:cNvSpPr/>
          <p:nvPr/>
        </p:nvSpPr>
        <p:spPr>
          <a:xfrm>
            <a:off x="3915468" y="5781234"/>
            <a:ext cx="1872629" cy="230832"/>
          </a:xfrm>
          <a:prstGeom prst="rect">
            <a:avLst/>
          </a:prstGeom>
        </p:spPr>
        <p:txBody>
          <a:bodyPr wrap="none">
            <a:spAutoFit/>
          </a:bodyPr>
          <a:lstStyle/>
          <a:p>
            <a:r>
              <a:rPr lang="nl-NL" sz="900" b="1" dirty="0">
                <a:latin typeface="Calibri" panose="020F0502020204030204" pitchFamily="34" charset="0"/>
                <a:cs typeface="Calibri" panose="020F0502020204030204" pitchFamily="34" charset="0"/>
              </a:rPr>
              <a:t>CM Midden-Vlaanderen, april 2008</a:t>
            </a:r>
            <a:endParaRPr lang="en-US" sz="900" dirty="0"/>
          </a:p>
        </p:txBody>
      </p:sp>
      <p:pic>
        <p:nvPicPr>
          <p:cNvPr id="8" name="Picture 2">
            <a:extLst>
              <a:ext uri="{FF2B5EF4-FFF2-40B4-BE49-F238E27FC236}">
                <a16:creationId xmlns:a16="http://schemas.microsoft.com/office/drawing/2014/main" id="{93C53138-34EC-9707-EB71-8E342A6FF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92" y="2806828"/>
            <a:ext cx="4133661" cy="4051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AB6A6287-B6E2-D327-8E05-8716EABA0A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8097" y="2891859"/>
            <a:ext cx="33147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0">
            <a:extLst>
              <a:ext uri="{FF2B5EF4-FFF2-40B4-BE49-F238E27FC236}">
                <a16:creationId xmlns:a16="http://schemas.microsoft.com/office/drawing/2014/main" id="{AD3AE137-75D5-D1E6-1F0D-F0CA6FCF5C3D}"/>
              </a:ext>
            </a:extLst>
          </p:cNvPr>
          <p:cNvSpPr/>
          <p:nvPr/>
        </p:nvSpPr>
        <p:spPr>
          <a:xfrm>
            <a:off x="7995015" y="3355809"/>
            <a:ext cx="1040670" cy="230832"/>
          </a:xfrm>
          <a:prstGeom prst="rect">
            <a:avLst/>
          </a:prstGeom>
        </p:spPr>
        <p:txBody>
          <a:bodyPr wrap="none">
            <a:spAutoFit/>
          </a:bodyPr>
          <a:lstStyle/>
          <a:p>
            <a:r>
              <a:rPr lang="nl-NL" sz="900" i="1" dirty="0">
                <a:latin typeface="Calibri" panose="020F0502020204030204" pitchFamily="34" charset="0"/>
                <a:cs typeface="Calibri" panose="020F0502020204030204" pitchFamily="34" charset="0"/>
              </a:rPr>
              <a:t>Le </a:t>
            </a:r>
            <a:r>
              <a:rPr lang="nl-NL" sz="900" i="1" dirty="0" err="1">
                <a:latin typeface="Calibri" panose="020F0502020204030204" pitchFamily="34" charset="0"/>
                <a:cs typeface="Calibri" panose="020F0502020204030204" pitchFamily="34" charset="0"/>
              </a:rPr>
              <a:t>Soir</a:t>
            </a:r>
            <a:r>
              <a:rPr lang="nl-NL" sz="900" dirty="0">
                <a:latin typeface="Calibri" panose="020F0502020204030204" pitchFamily="34" charset="0"/>
                <a:cs typeface="Calibri" panose="020F0502020204030204" pitchFamily="34" charset="0"/>
              </a:rPr>
              <a:t>, 13/3/2018</a:t>
            </a:r>
            <a:endParaRPr lang="en-US" sz="900" dirty="0"/>
          </a:p>
        </p:txBody>
      </p:sp>
      <p:pic>
        <p:nvPicPr>
          <p:cNvPr id="11" name="Afbeelding 10" descr="Afbeelding met tekst&#10;&#10;Automatisch gegenereerde beschrijving">
            <a:extLst>
              <a:ext uri="{FF2B5EF4-FFF2-40B4-BE49-F238E27FC236}">
                <a16:creationId xmlns:a16="http://schemas.microsoft.com/office/drawing/2014/main" id="{0A829DC1-BB82-7FB4-0156-9983E0896D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732" y="3134746"/>
            <a:ext cx="4066293" cy="2452236"/>
          </a:xfrm>
          <a:prstGeom prst="rect">
            <a:avLst/>
          </a:prstGeom>
        </p:spPr>
      </p:pic>
      <p:pic>
        <p:nvPicPr>
          <p:cNvPr id="12" name="Afbeelding 11">
            <a:extLst>
              <a:ext uri="{FF2B5EF4-FFF2-40B4-BE49-F238E27FC236}">
                <a16:creationId xmlns:a16="http://schemas.microsoft.com/office/drawing/2014/main" id="{3A10E4B6-14F3-ABAA-6BE7-AE0EC82E3FDA}"/>
              </a:ext>
            </a:extLst>
          </p:cNvPr>
          <p:cNvPicPr>
            <a:picLocks noChangeAspect="1"/>
          </p:cNvPicPr>
          <p:nvPr/>
        </p:nvPicPr>
        <p:blipFill>
          <a:blip r:embed="rId7"/>
          <a:stretch>
            <a:fillRect/>
          </a:stretch>
        </p:blipFill>
        <p:spPr>
          <a:xfrm>
            <a:off x="3572282" y="3134746"/>
            <a:ext cx="5524987" cy="1774605"/>
          </a:xfrm>
          <a:prstGeom prst="rect">
            <a:avLst/>
          </a:prstGeom>
        </p:spPr>
      </p:pic>
      <p:pic>
        <p:nvPicPr>
          <p:cNvPr id="15" name="Afbeelding 14" descr="Afbeelding met tekst, buitenshuis, gebouw, hemel&#10;&#10;Automatisch gegenereerde beschrijving">
            <a:extLst>
              <a:ext uri="{FF2B5EF4-FFF2-40B4-BE49-F238E27FC236}">
                <a16:creationId xmlns:a16="http://schemas.microsoft.com/office/drawing/2014/main" id="{B7E370A4-66E0-A1ED-8728-2077C25ADA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07003" y="3255989"/>
            <a:ext cx="3850976" cy="3600261"/>
          </a:xfrm>
          <a:prstGeom prst="rect">
            <a:avLst/>
          </a:prstGeom>
        </p:spPr>
      </p:pic>
      <p:pic>
        <p:nvPicPr>
          <p:cNvPr id="14" name="Afbeelding 13" descr="Afbeelding met tekst, schermopname, Lettertype&#10;&#10;Automatisch gegenereerde beschrijving">
            <a:extLst>
              <a:ext uri="{FF2B5EF4-FFF2-40B4-BE49-F238E27FC236}">
                <a16:creationId xmlns:a16="http://schemas.microsoft.com/office/drawing/2014/main" id="{EE2DA47E-C871-7009-4779-96A415FA891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7232" y="2435736"/>
            <a:ext cx="7368540" cy="3992880"/>
          </a:xfrm>
          <a:prstGeom prst="rect">
            <a:avLst/>
          </a:prstGeom>
        </p:spPr>
      </p:pic>
    </p:spTree>
    <p:extLst>
      <p:ext uri="{BB962C8B-B14F-4D97-AF65-F5344CB8AC3E}">
        <p14:creationId xmlns:p14="http://schemas.microsoft.com/office/powerpoint/2010/main" val="3068327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25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250"/>
                                        <p:tgtEl>
                                          <p:spTgt spid="14"/>
                                        </p:tgtEl>
                                      </p:cBhvr>
                                    </p:animEffect>
                                    <p:set>
                                      <p:cBhvr>
                                        <p:cTn id="17" dur="1" fill="hold">
                                          <p:stCondLst>
                                            <p:cond delay="1249"/>
                                          </p:stCondLst>
                                        </p:cTn>
                                        <p:tgtEl>
                                          <p:spTgt spid="14"/>
                                        </p:tgtEl>
                                        <p:attrNameLst>
                                          <p:attrName>style.visibility</p:attrName>
                                        </p:attrNameLst>
                                      </p:cBhvr>
                                      <p:to>
                                        <p:strVal val="hidden"/>
                                      </p:to>
                                    </p:set>
                                  </p:childTnLst>
                                </p:cTn>
                              </p:par>
                            </p:childTnLst>
                          </p:cTn>
                        </p:par>
                        <p:par>
                          <p:cTn id="18" fill="hold">
                            <p:stCondLst>
                              <p:cond delay="1250"/>
                            </p:stCondLst>
                            <p:childTnLst>
                              <p:par>
                                <p:cTn id="19" presetID="2" presetClass="entr" presetSubtype="8"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25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250"/>
                                        <p:tgtEl>
                                          <p:spTgt spid="4"/>
                                        </p:tgtEl>
                                      </p:cBhvr>
                                    </p:animEffect>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250"/>
                                        <p:tgtEl>
                                          <p:spTgt spid="6"/>
                                        </p:tgtEl>
                                      </p:cBhvr>
                                    </p:animEffect>
                                    <p:set>
                                      <p:cBhvr>
                                        <p:cTn id="39" dur="1" fill="hold">
                                          <p:stCondLst>
                                            <p:cond delay="1249"/>
                                          </p:stCondLst>
                                        </p:cTn>
                                        <p:tgtEl>
                                          <p:spTgt spid="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250"/>
                                        <p:tgtEl>
                                          <p:spTgt spid="4"/>
                                        </p:tgtEl>
                                      </p:cBhvr>
                                    </p:animEffect>
                                    <p:set>
                                      <p:cBhvr>
                                        <p:cTn id="42" dur="1" fill="hold">
                                          <p:stCondLst>
                                            <p:cond delay="1249"/>
                                          </p:stCondLst>
                                        </p:cTn>
                                        <p:tgtEl>
                                          <p:spTgt spid="4"/>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1250"/>
                                        <p:tgtEl>
                                          <p:spTgt spid="7"/>
                                        </p:tgtEl>
                                        <p:attrNameLst>
                                          <p:attrName>ppt_x</p:attrName>
                                        </p:attrNameLst>
                                      </p:cBhvr>
                                      <p:tavLst>
                                        <p:tav tm="0">
                                          <p:val>
                                            <p:strVal val="ppt_x"/>
                                          </p:val>
                                        </p:tav>
                                        <p:tav tm="100000">
                                          <p:val>
                                            <p:strVal val="ppt_x"/>
                                          </p:val>
                                        </p:tav>
                                      </p:tavLst>
                                    </p:anim>
                                    <p:anim calcmode="lin" valueType="num">
                                      <p:cBhvr additive="base">
                                        <p:cTn id="45" dur="1250"/>
                                        <p:tgtEl>
                                          <p:spTgt spid="7"/>
                                        </p:tgtEl>
                                        <p:attrNameLst>
                                          <p:attrName>ppt_y</p:attrName>
                                        </p:attrNameLst>
                                      </p:cBhvr>
                                      <p:tavLst>
                                        <p:tav tm="0">
                                          <p:val>
                                            <p:strVal val="ppt_y"/>
                                          </p:val>
                                        </p:tav>
                                        <p:tav tm="100000">
                                          <p:val>
                                            <p:strVal val="1+ppt_h/2"/>
                                          </p:val>
                                        </p:tav>
                                      </p:tavLst>
                                    </p:anim>
                                    <p:set>
                                      <p:cBhvr>
                                        <p:cTn id="46" dur="1" fill="hold">
                                          <p:stCondLst>
                                            <p:cond delay="1249"/>
                                          </p:stCondLst>
                                        </p:cTn>
                                        <p:tgtEl>
                                          <p:spTgt spid="7"/>
                                        </p:tgtEl>
                                        <p:attrNameLst>
                                          <p:attrName>style.visibility</p:attrName>
                                        </p:attrNameLst>
                                      </p:cBhvr>
                                      <p:to>
                                        <p:strVal val="hidden"/>
                                      </p:to>
                                    </p:set>
                                  </p:childTnLst>
                                </p:cTn>
                              </p:par>
                            </p:childTnLst>
                          </p:cTn>
                        </p:par>
                        <p:par>
                          <p:cTn id="47" fill="hold">
                            <p:stCondLst>
                              <p:cond delay="1250"/>
                            </p:stCondLst>
                            <p:childTnLst>
                              <p:par>
                                <p:cTn id="48" presetID="1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250"/>
                                        <p:tgtEl>
                                          <p:spTgt spid="8"/>
                                        </p:tgtEl>
                                      </p:cBhvr>
                                    </p:animEffect>
                                  </p:childTnLst>
                                </p:cTn>
                              </p:par>
                              <p:par>
                                <p:cTn id="51" presetID="10"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250"/>
                                        <p:tgtEl>
                                          <p:spTgt spid="9"/>
                                        </p:tgtEl>
                                      </p:cBhvr>
                                    </p:animEffect>
                                  </p:childTnLst>
                                </p:cTn>
                              </p:par>
                              <p:par>
                                <p:cTn id="54" presetID="2" presetClass="entr" presetSubtype="2"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1250" fill="hold"/>
                                        <p:tgtEl>
                                          <p:spTgt spid="10"/>
                                        </p:tgtEl>
                                        <p:attrNameLst>
                                          <p:attrName>ppt_x</p:attrName>
                                        </p:attrNameLst>
                                      </p:cBhvr>
                                      <p:tavLst>
                                        <p:tav tm="0">
                                          <p:val>
                                            <p:strVal val="1+#ppt_w/2"/>
                                          </p:val>
                                        </p:tav>
                                        <p:tav tm="100000">
                                          <p:val>
                                            <p:strVal val="#ppt_x"/>
                                          </p:val>
                                        </p:tav>
                                      </p:tavLst>
                                    </p:anim>
                                    <p:anim calcmode="lin" valueType="num">
                                      <p:cBhvr additive="base">
                                        <p:cTn id="57" dur="12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1250"/>
                                        <p:tgtEl>
                                          <p:spTgt spid="8"/>
                                        </p:tgtEl>
                                      </p:cBhvr>
                                    </p:animEffect>
                                    <p:set>
                                      <p:cBhvr>
                                        <p:cTn id="62" dur="1" fill="hold">
                                          <p:stCondLst>
                                            <p:cond delay="1249"/>
                                          </p:stCondLst>
                                        </p:cTn>
                                        <p:tgtEl>
                                          <p:spTgt spid="8"/>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1250"/>
                                        <p:tgtEl>
                                          <p:spTgt spid="9"/>
                                        </p:tgtEl>
                                      </p:cBhvr>
                                    </p:animEffect>
                                    <p:set>
                                      <p:cBhvr>
                                        <p:cTn id="65" dur="1" fill="hold">
                                          <p:stCondLst>
                                            <p:cond delay="1249"/>
                                          </p:stCondLst>
                                        </p:cTn>
                                        <p:tgtEl>
                                          <p:spTgt spid="9"/>
                                        </p:tgtEl>
                                        <p:attrNameLst>
                                          <p:attrName>style.visibility</p:attrName>
                                        </p:attrNameLst>
                                      </p:cBhvr>
                                      <p:to>
                                        <p:strVal val="hidden"/>
                                      </p:to>
                                    </p:set>
                                  </p:childTnLst>
                                </p:cTn>
                              </p:par>
                              <p:par>
                                <p:cTn id="66" presetID="2" presetClass="exit" presetSubtype="2" fill="hold" grpId="1" nodeType="withEffect">
                                  <p:stCondLst>
                                    <p:cond delay="0"/>
                                  </p:stCondLst>
                                  <p:childTnLst>
                                    <p:anim calcmode="lin" valueType="num">
                                      <p:cBhvr additive="base">
                                        <p:cTn id="67" dur="1250"/>
                                        <p:tgtEl>
                                          <p:spTgt spid="10"/>
                                        </p:tgtEl>
                                        <p:attrNameLst>
                                          <p:attrName>ppt_x</p:attrName>
                                        </p:attrNameLst>
                                      </p:cBhvr>
                                      <p:tavLst>
                                        <p:tav tm="0">
                                          <p:val>
                                            <p:strVal val="ppt_x"/>
                                          </p:val>
                                        </p:tav>
                                        <p:tav tm="100000">
                                          <p:val>
                                            <p:strVal val="1+ppt_w/2"/>
                                          </p:val>
                                        </p:tav>
                                      </p:tavLst>
                                    </p:anim>
                                    <p:anim calcmode="lin" valueType="num">
                                      <p:cBhvr additive="base">
                                        <p:cTn id="68" dur="1250"/>
                                        <p:tgtEl>
                                          <p:spTgt spid="10"/>
                                        </p:tgtEl>
                                        <p:attrNameLst>
                                          <p:attrName>ppt_y</p:attrName>
                                        </p:attrNameLst>
                                      </p:cBhvr>
                                      <p:tavLst>
                                        <p:tav tm="0">
                                          <p:val>
                                            <p:strVal val="ppt_y"/>
                                          </p:val>
                                        </p:tav>
                                        <p:tav tm="100000">
                                          <p:val>
                                            <p:strVal val="ppt_y"/>
                                          </p:val>
                                        </p:tav>
                                      </p:tavLst>
                                    </p:anim>
                                    <p:set>
                                      <p:cBhvr>
                                        <p:cTn id="69" dur="1" fill="hold">
                                          <p:stCondLst>
                                            <p:cond delay="1249"/>
                                          </p:stCondLst>
                                        </p:cTn>
                                        <p:tgtEl>
                                          <p:spTgt spid="10"/>
                                        </p:tgtEl>
                                        <p:attrNameLst>
                                          <p:attrName>style.visibility</p:attrName>
                                        </p:attrNameLst>
                                      </p:cBhvr>
                                      <p:to>
                                        <p:strVal val="hidden"/>
                                      </p:to>
                                    </p:set>
                                  </p:childTnLst>
                                </p:cTn>
                              </p:par>
                            </p:childTnLst>
                          </p:cTn>
                        </p:par>
                        <p:par>
                          <p:cTn id="70" fill="hold">
                            <p:stCondLst>
                              <p:cond delay="1250"/>
                            </p:stCondLst>
                            <p:childTnLst>
                              <p:par>
                                <p:cTn id="71" presetID="10" presetClass="entr" presetSubtype="0" fill="hold"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125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1250"/>
                                        <p:tgtEl>
                                          <p:spTgt spid="1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1250"/>
                                        <p:tgtEl>
                                          <p:spTgt spid="11"/>
                                        </p:tgtEl>
                                      </p:cBhvr>
                                    </p:animEffect>
                                    <p:set>
                                      <p:cBhvr>
                                        <p:cTn id="83" dur="1" fill="hold">
                                          <p:stCondLst>
                                            <p:cond delay="1249"/>
                                          </p:stCondLst>
                                        </p:cTn>
                                        <p:tgtEl>
                                          <p:spTgt spid="1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1250"/>
                                        <p:tgtEl>
                                          <p:spTgt spid="12"/>
                                        </p:tgtEl>
                                      </p:cBhvr>
                                    </p:animEffect>
                                    <p:set>
                                      <p:cBhvr>
                                        <p:cTn id="86" dur="1" fill="hold">
                                          <p:stCondLst>
                                            <p:cond delay="1249"/>
                                          </p:stCondLst>
                                        </p:cTn>
                                        <p:tgtEl>
                                          <p:spTgt spid="12"/>
                                        </p:tgtEl>
                                        <p:attrNameLst>
                                          <p:attrName>style.visibility</p:attrName>
                                        </p:attrNameLst>
                                      </p:cBhvr>
                                      <p:to>
                                        <p:strVal val="hidden"/>
                                      </p:to>
                                    </p:set>
                                  </p:childTnLst>
                                </p:cTn>
                              </p:par>
                            </p:childTnLst>
                          </p:cTn>
                        </p:par>
                        <p:par>
                          <p:cTn id="87" fill="hold">
                            <p:stCondLst>
                              <p:cond delay="1250"/>
                            </p:stCondLst>
                            <p:childTnLst>
                              <p:par>
                                <p:cTn id="88" presetID="2" presetClass="entr" presetSubtype="8" fill="hold" nodeType="afterEffect">
                                  <p:stCondLst>
                                    <p:cond delay="0"/>
                                  </p:stCondLst>
                                  <p:childTnLst>
                                    <p:set>
                                      <p:cBhvr>
                                        <p:cTn id="89" dur="1" fill="hold">
                                          <p:stCondLst>
                                            <p:cond delay="0"/>
                                          </p:stCondLst>
                                        </p:cTn>
                                        <p:tgtEl>
                                          <p:spTgt spid="3">
                                            <p:txEl>
                                              <p:pRg st="2" end="2"/>
                                            </p:txEl>
                                          </p:spTgt>
                                        </p:tgtEl>
                                        <p:attrNameLst>
                                          <p:attrName>style.visibility</p:attrName>
                                        </p:attrNameLst>
                                      </p:cBhvr>
                                      <p:to>
                                        <p:strVal val="visible"/>
                                      </p:to>
                                    </p:set>
                                    <p:anim calcmode="lin" valueType="num">
                                      <p:cBhvr additive="base">
                                        <p:cTn id="90"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91"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250"/>
                                        <p:tgtEl>
                                          <p:spTgt spid="1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1250"/>
                                        <p:tgtEl>
                                          <p:spTgt spid="15"/>
                                        </p:tgtEl>
                                      </p:cBhvr>
                                    </p:animEffect>
                                    <p:set>
                                      <p:cBhvr>
                                        <p:cTn id="101" dur="1" fill="hold">
                                          <p:stCondLst>
                                            <p:cond delay="1249"/>
                                          </p:stCondLst>
                                        </p:cTn>
                                        <p:tgtEl>
                                          <p:spTgt spid="15"/>
                                        </p:tgtEl>
                                        <p:attrNameLst>
                                          <p:attrName>style.visibility</p:attrName>
                                        </p:attrNameLst>
                                      </p:cBhvr>
                                      <p:to>
                                        <p:strVal val="hidden"/>
                                      </p:to>
                                    </p:set>
                                  </p:childTnLst>
                                </p:cTn>
                              </p:par>
                            </p:childTnLst>
                          </p:cTn>
                        </p:par>
                        <p:par>
                          <p:cTn id="102" fill="hold">
                            <p:stCondLst>
                              <p:cond delay="1250"/>
                            </p:stCondLst>
                            <p:childTnLst>
                              <p:par>
                                <p:cTn id="103" presetID="2" presetClass="entr" presetSubtype="8" fill="hold" nodeType="afterEffect">
                                  <p:stCondLst>
                                    <p:cond delay="0"/>
                                  </p:stCondLst>
                                  <p:childTnLst>
                                    <p:set>
                                      <p:cBhvr>
                                        <p:cTn id="104" dur="1" fill="hold">
                                          <p:stCondLst>
                                            <p:cond delay="0"/>
                                          </p:stCondLst>
                                        </p:cTn>
                                        <p:tgtEl>
                                          <p:spTgt spid="3">
                                            <p:txEl>
                                              <p:pRg st="3" end="3"/>
                                            </p:txEl>
                                          </p:spTgt>
                                        </p:tgtEl>
                                        <p:attrNameLst>
                                          <p:attrName>style.visibility</p:attrName>
                                        </p:attrNameLst>
                                      </p:cBhvr>
                                      <p:to>
                                        <p:strVal val="visible"/>
                                      </p:to>
                                    </p:set>
                                    <p:anim calcmode="lin" valueType="num">
                                      <p:cBhvr additive="base">
                                        <p:cTn id="105"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06"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5"/>
                                        </p:tgtEl>
                                        <p:attrNameLst>
                                          <p:attrName>style.visibility</p:attrName>
                                        </p:attrNameLst>
                                      </p:cBhvr>
                                      <p:to>
                                        <p:strVal val="visible"/>
                                      </p:to>
                                    </p:set>
                                    <p:animEffect transition="in" filter="wipe(left)">
                                      <p:cBhvr>
                                        <p:cTn id="111" dur="1250"/>
                                        <p:tgtEl>
                                          <p:spTgt spid="5"/>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8" fill="hold" nodeType="clickEffect">
                                  <p:stCondLst>
                                    <p:cond delay="0"/>
                                  </p:stCondLst>
                                  <p:childTnLst>
                                    <p:set>
                                      <p:cBhvr>
                                        <p:cTn id="115" dur="1" fill="hold">
                                          <p:stCondLst>
                                            <p:cond delay="0"/>
                                          </p:stCondLst>
                                        </p:cTn>
                                        <p:tgtEl>
                                          <p:spTgt spid="3">
                                            <p:txEl>
                                              <p:pRg st="4" end="4"/>
                                            </p:txEl>
                                          </p:spTgt>
                                        </p:tgtEl>
                                        <p:attrNameLst>
                                          <p:attrName>style.visibility</p:attrName>
                                        </p:attrNameLst>
                                      </p:cBhvr>
                                      <p:to>
                                        <p:strVal val="visible"/>
                                      </p:to>
                                    </p:set>
                                    <p:anim calcmode="lin" valueType="num">
                                      <p:cBhvr additive="base">
                                        <p:cTn id="116"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17"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10" grpId="0"/>
      <p:bldP spid="1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D86A5-F9F1-D1B8-9101-B25993062D87}"/>
              </a:ext>
            </a:extLst>
          </p:cNvPr>
          <p:cNvSpPr>
            <a:spLocks noGrp="1"/>
          </p:cNvSpPr>
          <p:nvPr>
            <p:ph type="title"/>
          </p:nvPr>
        </p:nvSpPr>
        <p:spPr/>
        <p:txBody>
          <a:bodyPr/>
          <a:lstStyle/>
          <a:p>
            <a:pPr algn="ctr"/>
            <a:r>
              <a:rPr lang="nl-BE" b="1" dirty="0">
                <a:latin typeface="+mn-lt"/>
              </a:rPr>
              <a:t>De euforie</a:t>
            </a:r>
          </a:p>
        </p:txBody>
      </p:sp>
      <p:sp>
        <p:nvSpPr>
          <p:cNvPr id="3" name="Tijdelijke aanduiding voor inhoud 2">
            <a:extLst>
              <a:ext uri="{FF2B5EF4-FFF2-40B4-BE49-F238E27FC236}">
                <a16:creationId xmlns:a16="http://schemas.microsoft.com/office/drawing/2014/main" id="{5ECB10DE-7D50-E74E-BCB2-94ECBF4DAA77}"/>
              </a:ext>
            </a:extLst>
          </p:cNvPr>
          <p:cNvSpPr>
            <a:spLocks noGrp="1"/>
          </p:cNvSpPr>
          <p:nvPr>
            <p:ph idx="1"/>
          </p:nvPr>
        </p:nvSpPr>
        <p:spPr/>
        <p:txBody>
          <a:bodyPr/>
          <a:lstStyle/>
          <a:p>
            <a:r>
              <a:rPr lang="nl-BE" b="1" dirty="0"/>
              <a:t>De val van de Muur</a:t>
            </a:r>
          </a:p>
          <a:p>
            <a:r>
              <a:rPr lang="nl-BE" b="1" dirty="0"/>
              <a:t>Het einde van de Koude Oorlog</a:t>
            </a:r>
          </a:p>
          <a:p>
            <a:pPr lvl="1"/>
            <a:r>
              <a:rPr lang="nl-BE" dirty="0"/>
              <a:t>Een wereld zonder oorlog</a:t>
            </a:r>
          </a:p>
          <a:p>
            <a:r>
              <a:rPr lang="nl-BE" b="1" dirty="0"/>
              <a:t>Einde communisme</a:t>
            </a:r>
          </a:p>
          <a:p>
            <a:pPr lvl="1"/>
            <a:r>
              <a:rPr lang="nl-BE" dirty="0"/>
              <a:t>Welvaart voor iedereen</a:t>
            </a:r>
          </a:p>
          <a:p>
            <a:pPr lvl="1"/>
            <a:endParaRPr lang="nl-BE" b="1" dirty="0"/>
          </a:p>
        </p:txBody>
      </p:sp>
      <p:pic>
        <p:nvPicPr>
          <p:cNvPr id="7" name="Afbeelding 6" descr="Afbeelding met hemel, buitenshuis, persoon, person&#10;&#10;Automatisch gegenereerde beschrijving">
            <a:extLst>
              <a:ext uri="{FF2B5EF4-FFF2-40B4-BE49-F238E27FC236}">
                <a16:creationId xmlns:a16="http://schemas.microsoft.com/office/drawing/2014/main" id="{A5EFE09A-371F-720B-5036-22E917489E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512" y="2551921"/>
            <a:ext cx="5734975" cy="4106242"/>
          </a:xfrm>
          <a:prstGeom prst="rect">
            <a:avLst/>
          </a:prstGeom>
        </p:spPr>
      </p:pic>
    </p:spTree>
    <p:extLst>
      <p:ext uri="{BB962C8B-B14F-4D97-AF65-F5344CB8AC3E}">
        <p14:creationId xmlns:p14="http://schemas.microsoft.com/office/powerpoint/2010/main" val="1470028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250"/>
                                        <p:tgtEl>
                                          <p:spTgt spid="7"/>
                                        </p:tgtEl>
                                      </p:cBhvr>
                                    </p:animEffect>
                                    <p:set>
                                      <p:cBhvr>
                                        <p:cTn id="17" dur="1" fill="hold">
                                          <p:stCondLst>
                                            <p:cond delay="1249"/>
                                          </p:stCondLst>
                                        </p:cTn>
                                        <p:tgtEl>
                                          <p:spTgt spid="7"/>
                                        </p:tgtEl>
                                        <p:attrNameLst>
                                          <p:attrName>style.visibility</p:attrName>
                                        </p:attrNameLst>
                                      </p:cBhvr>
                                      <p:to>
                                        <p:strVal val="hidden"/>
                                      </p:to>
                                    </p:set>
                                  </p:childTnLst>
                                </p:cTn>
                              </p:par>
                            </p:childTnLst>
                          </p:cTn>
                        </p:par>
                        <p:par>
                          <p:cTn id="18" fill="hold">
                            <p:stCondLst>
                              <p:cond delay="1250"/>
                            </p:stCondLst>
                            <p:childTnLst>
                              <p:par>
                                <p:cTn id="19" presetID="2" presetClass="entr" presetSubtype="8"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7"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3"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9"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523F33-6543-BD95-D4C9-EFF6AC7A6DCB}"/>
              </a:ext>
            </a:extLst>
          </p:cNvPr>
          <p:cNvSpPr>
            <a:spLocks noGrp="1"/>
          </p:cNvSpPr>
          <p:nvPr>
            <p:ph type="title"/>
          </p:nvPr>
        </p:nvSpPr>
        <p:spPr/>
        <p:txBody>
          <a:bodyPr/>
          <a:lstStyle/>
          <a:p>
            <a:pPr algn="ctr"/>
            <a:r>
              <a:rPr lang="nl-BE" i="1" dirty="0">
                <a:latin typeface="+mn-lt"/>
              </a:rPr>
              <a:t>Een wereld zonder oorlog</a:t>
            </a:r>
          </a:p>
        </p:txBody>
      </p:sp>
      <p:sp>
        <p:nvSpPr>
          <p:cNvPr id="3" name="Tijdelijke aanduiding voor inhoud 2">
            <a:extLst>
              <a:ext uri="{FF2B5EF4-FFF2-40B4-BE49-F238E27FC236}">
                <a16:creationId xmlns:a16="http://schemas.microsoft.com/office/drawing/2014/main" id="{8123C921-1641-727E-1FED-7C73B9681347}"/>
              </a:ext>
            </a:extLst>
          </p:cNvPr>
          <p:cNvSpPr>
            <a:spLocks noGrp="1"/>
          </p:cNvSpPr>
          <p:nvPr>
            <p:ph idx="1"/>
          </p:nvPr>
        </p:nvSpPr>
        <p:spPr>
          <a:xfrm>
            <a:off x="628649" y="1825625"/>
            <a:ext cx="8071467" cy="4351338"/>
          </a:xfrm>
        </p:spPr>
        <p:txBody>
          <a:bodyPr/>
          <a:lstStyle/>
          <a:p>
            <a:r>
              <a:rPr lang="nl-BE" b="1" dirty="0"/>
              <a:t>Einde slepende oorlogen: Iran-Irak, Afghanistan, Namibië, …</a:t>
            </a:r>
          </a:p>
          <a:p>
            <a:r>
              <a:rPr lang="nl-BE" b="1" dirty="0"/>
              <a:t>Democratisering Oost-Europa en Afrika (1989)</a:t>
            </a:r>
          </a:p>
          <a:p>
            <a:r>
              <a:rPr lang="nl-BE" b="1" dirty="0"/>
              <a:t>‘Handvest voor een nieuw Europa’ (1990)</a:t>
            </a:r>
          </a:p>
          <a:p>
            <a:r>
              <a:rPr lang="nl-BE" b="1" dirty="0"/>
              <a:t>De Golfoorlog (1990-1991)</a:t>
            </a:r>
          </a:p>
          <a:p>
            <a:pPr lvl="1"/>
            <a:r>
              <a:rPr lang="nl-BE" dirty="0"/>
              <a:t>VN: centrum van de wereldpolitiek</a:t>
            </a:r>
          </a:p>
          <a:p>
            <a:r>
              <a:rPr lang="nl-BE" b="1" dirty="0"/>
              <a:t>Vredesproces Midden-Oosten (1993)</a:t>
            </a:r>
          </a:p>
          <a:p>
            <a:r>
              <a:rPr lang="nl-BE" b="1" dirty="0"/>
              <a:t>Het einde van de Apartheid (1994)</a:t>
            </a:r>
          </a:p>
          <a:p>
            <a:pPr lvl="1"/>
            <a:endParaRPr lang="nl-BE" i="1" dirty="0"/>
          </a:p>
        </p:txBody>
      </p:sp>
      <p:pic>
        <p:nvPicPr>
          <p:cNvPr id="5" name="Afbeelding 4" descr="Afbeelding met persoon, kleding, pak, person&#10;&#10;Automatisch gegenereerde beschrijving">
            <a:extLst>
              <a:ext uri="{FF2B5EF4-FFF2-40B4-BE49-F238E27FC236}">
                <a16:creationId xmlns:a16="http://schemas.microsoft.com/office/drawing/2014/main" id="{4B469326-18F5-323C-2354-4488135AE2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99523"/>
            <a:ext cx="9144000" cy="2377440"/>
          </a:xfrm>
          <a:prstGeom prst="rect">
            <a:avLst/>
          </a:prstGeom>
        </p:spPr>
      </p:pic>
      <p:pic>
        <p:nvPicPr>
          <p:cNvPr id="6" name="Picture 8" descr="Symbolen euforie">
            <a:extLst>
              <a:ext uri="{FF2B5EF4-FFF2-40B4-BE49-F238E27FC236}">
                <a16:creationId xmlns:a16="http://schemas.microsoft.com/office/drawing/2014/main" id="{8E47E897-D998-557E-8534-3A9AFC4AA694}"/>
              </a:ext>
            </a:extLst>
          </p:cNvPr>
          <p:cNvPicPr>
            <a:picLocks noChangeAspect="1" noChangeArrowheads="1"/>
          </p:cNvPicPr>
          <p:nvPr/>
        </p:nvPicPr>
        <p:blipFill>
          <a:blip r:embed="rId3" cstate="print"/>
          <a:srcRect/>
          <a:stretch>
            <a:fillRect/>
          </a:stretch>
        </p:blipFill>
        <p:spPr>
          <a:xfrm>
            <a:off x="7199784" y="4296091"/>
            <a:ext cx="1944216" cy="2561909"/>
          </a:xfrm>
          <a:prstGeom prst="rect">
            <a:avLst/>
          </a:prstGeom>
          <a:noFill/>
        </p:spPr>
      </p:pic>
      <p:sp>
        <p:nvSpPr>
          <p:cNvPr id="7" name="Rectangle 10">
            <a:extLst>
              <a:ext uri="{FF2B5EF4-FFF2-40B4-BE49-F238E27FC236}">
                <a16:creationId xmlns:a16="http://schemas.microsoft.com/office/drawing/2014/main" id="{0C8B3A8B-CB27-81A7-3120-3EAB18F857DD}"/>
              </a:ext>
            </a:extLst>
          </p:cNvPr>
          <p:cNvSpPr>
            <a:spLocks noChangeArrowheads="1"/>
          </p:cNvSpPr>
          <p:nvPr/>
        </p:nvSpPr>
        <p:spPr bwMode="auto">
          <a:xfrm>
            <a:off x="7746935" y="4087649"/>
            <a:ext cx="849913" cy="230832"/>
          </a:xfrm>
          <a:prstGeom prst="rect">
            <a:avLst/>
          </a:prstGeom>
          <a:noFill/>
          <a:ln w="9525">
            <a:noFill/>
            <a:miter lim="800000"/>
            <a:headEnd/>
            <a:tailEnd/>
          </a:ln>
        </p:spPr>
        <p:txBody>
          <a:bodyPr wrap="none" anchor="ctr">
            <a:spAutoFit/>
          </a:bodyPr>
          <a:lstStyle/>
          <a:p>
            <a:r>
              <a:rPr lang="nl-BE" sz="900" dirty="0"/>
              <a:t>3 januari 1994</a:t>
            </a:r>
            <a:endParaRPr lang="nl-NL" sz="2400" dirty="0"/>
          </a:p>
        </p:txBody>
      </p:sp>
      <p:pic>
        <p:nvPicPr>
          <p:cNvPr id="8" name="Afbeelding 7" descr="Afbeelding met tekst, boek, Lettertype, stilstaand&#10;&#10;Automatisch gegenereerde beschrijving">
            <a:extLst>
              <a:ext uri="{FF2B5EF4-FFF2-40B4-BE49-F238E27FC236}">
                <a16:creationId xmlns:a16="http://schemas.microsoft.com/office/drawing/2014/main" id="{1204487F-E37D-3E6F-16AB-00DED69505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3852" y="3622089"/>
            <a:ext cx="2090148" cy="3235911"/>
          </a:xfrm>
          <a:prstGeom prst="rect">
            <a:avLst/>
          </a:prstGeom>
        </p:spPr>
      </p:pic>
      <p:pic>
        <p:nvPicPr>
          <p:cNvPr id="9" name="Picture 8" descr="http://img.timeinc.net/time/magazine/archive/covers/1991/1101910128_400.jpg">
            <a:hlinkClick r:id="rId5"/>
            <a:extLst>
              <a:ext uri="{FF2B5EF4-FFF2-40B4-BE49-F238E27FC236}">
                <a16:creationId xmlns:a16="http://schemas.microsoft.com/office/drawing/2014/main" id="{7DAAF18E-3F98-824C-9F6A-6B3A187D6945}"/>
              </a:ext>
            </a:extLst>
          </p:cNvPr>
          <p:cNvPicPr>
            <a:picLocks noChangeAspect="1" noChangeArrowheads="1"/>
          </p:cNvPicPr>
          <p:nvPr/>
        </p:nvPicPr>
        <p:blipFill>
          <a:blip r:embed="rId6" cstate="print"/>
          <a:srcRect/>
          <a:stretch>
            <a:fillRect/>
          </a:stretch>
        </p:blipFill>
        <p:spPr bwMode="auto">
          <a:xfrm>
            <a:off x="5228948" y="4589745"/>
            <a:ext cx="1721635" cy="2268255"/>
          </a:xfrm>
          <a:prstGeom prst="rect">
            <a:avLst/>
          </a:prstGeom>
          <a:noFill/>
        </p:spPr>
      </p:pic>
    </p:spTree>
    <p:extLst>
      <p:ext uri="{BB962C8B-B14F-4D97-AF65-F5344CB8AC3E}">
        <p14:creationId xmlns:p14="http://schemas.microsoft.com/office/powerpoint/2010/main" val="167859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25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1250"/>
                                        <p:tgtEl>
                                          <p:spTgt spid="5"/>
                                        </p:tgtEl>
                                      </p:cBhvr>
                                    </p:animEffect>
                                    <p:set>
                                      <p:cBhvr>
                                        <p:cTn id="29" dur="1" fill="hold">
                                          <p:stCondLst>
                                            <p:cond delay="1249"/>
                                          </p:stCondLst>
                                        </p:cTn>
                                        <p:tgtEl>
                                          <p:spTgt spid="5"/>
                                        </p:tgtEl>
                                        <p:attrNameLst>
                                          <p:attrName>style.visibility</p:attrName>
                                        </p:attrNameLst>
                                      </p:cBhvr>
                                      <p:to>
                                        <p:strVal val="hidden"/>
                                      </p:to>
                                    </p:set>
                                  </p:childTnLst>
                                </p:cTn>
                              </p:par>
                            </p:childTnLst>
                          </p:cTn>
                        </p:par>
                        <p:par>
                          <p:cTn id="30" fill="hold">
                            <p:stCondLst>
                              <p:cond delay="1250"/>
                            </p:stCondLst>
                            <p:childTnLst>
                              <p:par>
                                <p:cTn id="31" presetID="2" presetClass="entr" presetSubtype="8" fill="hold" nodeType="after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4"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4"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45" fill="hold">
                            <p:stCondLst>
                              <p:cond delay="1250"/>
                            </p:stCondLst>
                            <p:childTnLst>
                              <p:par>
                                <p:cTn id="46" presetID="10"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25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250"/>
                                        <p:tgtEl>
                                          <p:spTgt spid="8"/>
                                        </p:tgtEl>
                                      </p:cBhvr>
                                    </p:animEffect>
                                    <p:set>
                                      <p:cBhvr>
                                        <p:cTn id="53" dur="1" fill="hold">
                                          <p:stCondLst>
                                            <p:cond delay="1249"/>
                                          </p:stCondLst>
                                        </p:cTn>
                                        <p:tgtEl>
                                          <p:spTgt spid="8"/>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1250"/>
                                        <p:tgtEl>
                                          <p:spTgt spid="9"/>
                                        </p:tgtEl>
                                      </p:cBhvr>
                                    </p:animEffect>
                                    <p:set>
                                      <p:cBhvr>
                                        <p:cTn id="56" dur="1" fill="hold">
                                          <p:stCondLst>
                                            <p:cond delay="1249"/>
                                          </p:stCondLst>
                                        </p:cTn>
                                        <p:tgtEl>
                                          <p:spTgt spid="9"/>
                                        </p:tgtEl>
                                        <p:attrNameLst>
                                          <p:attrName>style.visibility</p:attrName>
                                        </p:attrNameLst>
                                      </p:cBhvr>
                                      <p:to>
                                        <p:strVal val="hidden"/>
                                      </p:to>
                                    </p:set>
                                  </p:childTnLst>
                                </p:cTn>
                              </p:par>
                            </p:childTnLst>
                          </p:cTn>
                        </p:par>
                        <p:par>
                          <p:cTn id="57" fill="hold">
                            <p:stCondLst>
                              <p:cond delay="1250"/>
                            </p:stCondLst>
                            <p:childTnLst>
                              <p:par>
                                <p:cTn id="58" presetID="2" presetClass="entr" presetSubtype="8" fill="hold" nodeType="after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 calcmode="lin" valueType="num">
                                      <p:cBhvr additive="base">
                                        <p:cTn id="60" dur="12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61" dur="12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62" fill="hold">
                            <p:stCondLst>
                              <p:cond delay="2500"/>
                            </p:stCondLst>
                            <p:childTnLst>
                              <p:par>
                                <p:cTn id="63" presetID="2" presetClass="entr" presetSubtype="8" fill="hold" nodeType="afterEffect">
                                  <p:stCondLst>
                                    <p:cond delay="0"/>
                                  </p:stCondLst>
                                  <p:childTnLst>
                                    <p:set>
                                      <p:cBhvr>
                                        <p:cTn id="64" dur="1" fill="hold">
                                          <p:stCondLst>
                                            <p:cond delay="0"/>
                                          </p:stCondLst>
                                        </p:cTn>
                                        <p:tgtEl>
                                          <p:spTgt spid="3">
                                            <p:txEl>
                                              <p:pRg st="6" end="6"/>
                                            </p:txEl>
                                          </p:spTgt>
                                        </p:tgtEl>
                                        <p:attrNameLst>
                                          <p:attrName>style.visibility</p:attrName>
                                        </p:attrNameLst>
                                      </p:cBhvr>
                                      <p:to>
                                        <p:strVal val="visible"/>
                                      </p:to>
                                    </p:set>
                                    <p:anim calcmode="lin" valueType="num">
                                      <p:cBhvr additive="base">
                                        <p:cTn id="65" dur="12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66" dur="12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67" fill="hold">
                            <p:stCondLst>
                              <p:cond delay="3750"/>
                            </p:stCondLst>
                            <p:childTnLst>
                              <p:par>
                                <p:cTn id="68" presetID="10" presetClass="entr" presetSubtype="0"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2000"/>
                                        <p:tgtEl>
                                          <p:spTgt spid="6"/>
                                        </p:tgtEl>
                                      </p:cBhvr>
                                    </p:animEffect>
                                  </p:childTnLst>
                                </p:cTn>
                              </p:par>
                              <p:par>
                                <p:cTn id="71" presetID="2" presetClass="entr" presetSubtype="2" fill="hold" nodeType="withEffect">
                                  <p:stCondLst>
                                    <p:cond delay="0"/>
                                  </p:stCondLst>
                                  <p:childTnLst>
                                    <p:set>
                                      <p:cBhvr>
                                        <p:cTn id="72" dur="1" fill="hold">
                                          <p:stCondLst>
                                            <p:cond delay="0"/>
                                          </p:stCondLst>
                                        </p:cTn>
                                        <p:tgtEl>
                                          <p:spTgt spid="7">
                                            <p:txEl>
                                              <p:pRg st="0" end="0"/>
                                            </p:txEl>
                                          </p:spTgt>
                                        </p:tgtEl>
                                        <p:attrNameLst>
                                          <p:attrName>style.visibility</p:attrName>
                                        </p:attrNameLst>
                                      </p:cBhvr>
                                      <p:to>
                                        <p:strVal val="visible"/>
                                      </p:to>
                                    </p:set>
                                    <p:anim calcmode="lin" valueType="num">
                                      <p:cBhvr additive="base">
                                        <p:cTn id="73" dur="12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74" dur="12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4DA26-B2F3-0C3E-88F4-A76DE0774C6F}"/>
              </a:ext>
            </a:extLst>
          </p:cNvPr>
          <p:cNvSpPr>
            <a:spLocks noGrp="1"/>
          </p:cNvSpPr>
          <p:nvPr>
            <p:ph type="title"/>
          </p:nvPr>
        </p:nvSpPr>
        <p:spPr/>
        <p:txBody>
          <a:bodyPr/>
          <a:lstStyle/>
          <a:p>
            <a:pPr algn="ctr"/>
            <a:r>
              <a:rPr lang="nl-BE" i="1" dirty="0">
                <a:latin typeface="+mn-lt"/>
              </a:rPr>
              <a:t>Welvaart voor iedereen</a:t>
            </a:r>
          </a:p>
        </p:txBody>
      </p:sp>
      <p:sp>
        <p:nvSpPr>
          <p:cNvPr id="3" name="Tijdelijke aanduiding voor inhoud 2">
            <a:extLst>
              <a:ext uri="{FF2B5EF4-FFF2-40B4-BE49-F238E27FC236}">
                <a16:creationId xmlns:a16="http://schemas.microsoft.com/office/drawing/2014/main" id="{869A7CC6-4102-9000-EC87-C5A580FB2915}"/>
              </a:ext>
            </a:extLst>
          </p:cNvPr>
          <p:cNvSpPr>
            <a:spLocks noGrp="1"/>
          </p:cNvSpPr>
          <p:nvPr>
            <p:ph idx="1"/>
          </p:nvPr>
        </p:nvSpPr>
        <p:spPr/>
        <p:txBody>
          <a:bodyPr/>
          <a:lstStyle/>
          <a:p>
            <a:r>
              <a:rPr lang="nl-BE" b="1" dirty="0"/>
              <a:t>De ‘Nieuwe Economie’</a:t>
            </a:r>
          </a:p>
          <a:p>
            <a:pPr lvl="1"/>
            <a:r>
              <a:rPr lang="nl-BE" dirty="0"/>
              <a:t>Deregulering en liberalisering</a:t>
            </a:r>
          </a:p>
          <a:p>
            <a:r>
              <a:rPr lang="nl-BE" b="1" dirty="0"/>
              <a:t>Aziatische Tijgers</a:t>
            </a:r>
          </a:p>
          <a:p>
            <a:r>
              <a:rPr lang="nl-BE" b="1" dirty="0"/>
              <a:t>Mondialisering</a:t>
            </a:r>
          </a:p>
          <a:p>
            <a:r>
              <a:rPr lang="nl-BE" b="1" dirty="0"/>
              <a:t>Postindustriële samenleving</a:t>
            </a:r>
          </a:p>
          <a:p>
            <a:r>
              <a:rPr lang="nl-BE" b="1" dirty="0"/>
              <a:t>‘Problemen zonder paspoort’</a:t>
            </a:r>
          </a:p>
        </p:txBody>
      </p:sp>
      <p:pic>
        <p:nvPicPr>
          <p:cNvPr id="5" name="Afbeelding 4">
            <a:extLst>
              <a:ext uri="{FF2B5EF4-FFF2-40B4-BE49-F238E27FC236}">
                <a16:creationId xmlns:a16="http://schemas.microsoft.com/office/drawing/2014/main" id="{05FC423B-D191-0208-24DE-AAC8309A2791}"/>
              </a:ext>
            </a:extLst>
          </p:cNvPr>
          <p:cNvPicPr>
            <a:picLocks noChangeAspect="1"/>
          </p:cNvPicPr>
          <p:nvPr/>
        </p:nvPicPr>
        <p:blipFill>
          <a:blip r:embed="rId2"/>
          <a:stretch>
            <a:fillRect/>
          </a:stretch>
        </p:blipFill>
        <p:spPr>
          <a:xfrm>
            <a:off x="6677025" y="4770669"/>
            <a:ext cx="2466975" cy="1847850"/>
          </a:xfrm>
          <a:prstGeom prst="rect">
            <a:avLst/>
          </a:prstGeom>
        </p:spPr>
      </p:pic>
      <p:pic>
        <p:nvPicPr>
          <p:cNvPr id="6" name="Afbeelding 5" descr="Afbeelding met tekst, poster, wiel, tekenfilm&#10;&#10;Automatisch gegenereerde beschrijving">
            <a:extLst>
              <a:ext uri="{FF2B5EF4-FFF2-40B4-BE49-F238E27FC236}">
                <a16:creationId xmlns:a16="http://schemas.microsoft.com/office/drawing/2014/main" id="{E45FEF90-D85C-BB4C-AB8B-5B24A390A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2382" y="1767189"/>
            <a:ext cx="2221617" cy="2926980"/>
          </a:xfrm>
          <a:prstGeom prst="rect">
            <a:avLst/>
          </a:prstGeom>
        </p:spPr>
      </p:pic>
      <p:sp>
        <p:nvSpPr>
          <p:cNvPr id="8" name="Tekstvak 7">
            <a:extLst>
              <a:ext uri="{FF2B5EF4-FFF2-40B4-BE49-F238E27FC236}">
                <a16:creationId xmlns:a16="http://schemas.microsoft.com/office/drawing/2014/main" id="{17EB4F29-FEBB-2A20-94D4-6FEFFD1B1B24}"/>
              </a:ext>
            </a:extLst>
          </p:cNvPr>
          <p:cNvSpPr txBox="1"/>
          <p:nvPr/>
        </p:nvSpPr>
        <p:spPr>
          <a:xfrm>
            <a:off x="8109752" y="1489431"/>
            <a:ext cx="1034248" cy="230832"/>
          </a:xfrm>
          <a:prstGeom prst="rect">
            <a:avLst/>
          </a:prstGeom>
          <a:noFill/>
        </p:spPr>
        <p:txBody>
          <a:bodyPr wrap="square">
            <a:spAutoFit/>
          </a:bodyPr>
          <a:lstStyle/>
          <a:p>
            <a:r>
              <a:rPr lang="nl-BE" sz="900" i="1" dirty="0"/>
              <a:t>Time</a:t>
            </a:r>
            <a:r>
              <a:rPr lang="nl-BE" sz="900" dirty="0"/>
              <a:t>, 30 mei 1983</a:t>
            </a:r>
          </a:p>
        </p:txBody>
      </p:sp>
      <p:pic>
        <p:nvPicPr>
          <p:cNvPr id="10" name="Afbeelding 9" descr="Afbeelding met tekst, Lettertype, lijn, schermopname&#10;&#10;Automatisch gegenereerde beschrijving">
            <a:extLst>
              <a:ext uri="{FF2B5EF4-FFF2-40B4-BE49-F238E27FC236}">
                <a16:creationId xmlns:a16="http://schemas.microsoft.com/office/drawing/2014/main" id="{19C54A7B-F202-D8CF-AE09-437231F970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377" y="5227659"/>
            <a:ext cx="5983605" cy="1498840"/>
          </a:xfrm>
          <a:prstGeom prst="rect">
            <a:avLst/>
          </a:prstGeom>
        </p:spPr>
      </p:pic>
      <p:sp>
        <p:nvSpPr>
          <p:cNvPr id="11" name="Tekstvak 10">
            <a:extLst>
              <a:ext uri="{FF2B5EF4-FFF2-40B4-BE49-F238E27FC236}">
                <a16:creationId xmlns:a16="http://schemas.microsoft.com/office/drawing/2014/main" id="{B76855F7-D57B-BF06-1703-FD838FC042ED}"/>
              </a:ext>
            </a:extLst>
          </p:cNvPr>
          <p:cNvSpPr txBox="1"/>
          <p:nvPr/>
        </p:nvSpPr>
        <p:spPr>
          <a:xfrm>
            <a:off x="5500734" y="6282325"/>
            <a:ext cx="1034248" cy="230832"/>
          </a:xfrm>
          <a:prstGeom prst="rect">
            <a:avLst/>
          </a:prstGeom>
          <a:noFill/>
        </p:spPr>
        <p:txBody>
          <a:bodyPr wrap="square">
            <a:spAutoFit/>
          </a:bodyPr>
          <a:lstStyle/>
          <a:p>
            <a:r>
              <a:rPr lang="nl-BE" sz="900" dirty="0"/>
              <a:t>September 2002</a:t>
            </a:r>
          </a:p>
        </p:txBody>
      </p:sp>
    </p:spTree>
    <p:extLst>
      <p:ext uri="{BB962C8B-B14F-4D97-AF65-F5344CB8AC3E}">
        <p14:creationId xmlns:p14="http://schemas.microsoft.com/office/powerpoint/2010/main" val="239072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250"/>
                                        <p:tgtEl>
                                          <p:spTgt spid="6"/>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250" fill="hold"/>
                                        <p:tgtEl>
                                          <p:spTgt spid="8"/>
                                        </p:tgtEl>
                                        <p:attrNameLst>
                                          <p:attrName>ppt_x</p:attrName>
                                        </p:attrNameLst>
                                      </p:cBhvr>
                                      <p:tavLst>
                                        <p:tav tm="0">
                                          <p:val>
                                            <p:strVal val="1+#ppt_w/2"/>
                                          </p:val>
                                        </p:tav>
                                        <p:tav tm="100000">
                                          <p:val>
                                            <p:strVal val="#ppt_x"/>
                                          </p:val>
                                        </p:tav>
                                      </p:tavLst>
                                    </p:anim>
                                    <p:anim calcmode="lin" valueType="num">
                                      <p:cBhvr additive="base">
                                        <p:cTn id="20" dur="1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1250" fill="hold"/>
                                        <p:tgtEl>
                                          <p:spTgt spid="3">
                                            <p:txEl>
                                              <p:pRg st="2" end="2"/>
                                            </p:txEl>
                                          </p:spTgt>
                                        </p:tgtEl>
                                        <p:attrNameLst>
                                          <p:attrName>ppt_y</p:attrName>
                                        </p:attrNameLst>
                                      </p:cBhvr>
                                      <p:tavLst>
                                        <p:tav tm="0">
                                          <p:val>
                                            <p:strVal val="#ppt_y"/>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25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5"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1"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12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7" dur="12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8" fill="hold">
                            <p:stCondLst>
                              <p:cond delay="1250"/>
                            </p:stCondLst>
                            <p:childTnLst>
                              <p:par>
                                <p:cTn id="49" presetID="10" presetClass="entr" presetSubtype="0" fill="hold" nodeType="after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250"/>
                                        <p:tgtEl>
                                          <p:spTgt spid="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23AEE8-0F56-5DD5-90D6-FD9CE64D1FAA}"/>
              </a:ext>
            </a:extLst>
          </p:cNvPr>
          <p:cNvSpPr>
            <a:spLocks noGrp="1"/>
          </p:cNvSpPr>
          <p:nvPr>
            <p:ph type="title"/>
          </p:nvPr>
        </p:nvSpPr>
        <p:spPr/>
        <p:txBody>
          <a:bodyPr/>
          <a:lstStyle/>
          <a:p>
            <a:pPr algn="ctr"/>
            <a:r>
              <a:rPr lang="nl-BE" b="1" dirty="0">
                <a:latin typeface="+mn-lt"/>
              </a:rPr>
              <a:t>De ontnuchtering</a:t>
            </a:r>
          </a:p>
        </p:txBody>
      </p:sp>
      <p:sp>
        <p:nvSpPr>
          <p:cNvPr id="3" name="Tijdelijke aanduiding voor inhoud 2">
            <a:extLst>
              <a:ext uri="{FF2B5EF4-FFF2-40B4-BE49-F238E27FC236}">
                <a16:creationId xmlns:a16="http://schemas.microsoft.com/office/drawing/2014/main" id="{439DA29B-AF81-F9AD-2738-CF56B02C4F03}"/>
              </a:ext>
            </a:extLst>
          </p:cNvPr>
          <p:cNvSpPr>
            <a:spLocks noGrp="1"/>
          </p:cNvSpPr>
          <p:nvPr>
            <p:ph idx="1"/>
          </p:nvPr>
        </p:nvSpPr>
        <p:spPr/>
        <p:txBody>
          <a:bodyPr>
            <a:normAutofit/>
          </a:bodyPr>
          <a:lstStyle/>
          <a:p>
            <a:r>
              <a:rPr lang="nl-BE" b="1" dirty="0"/>
              <a:t>Oorlogen zijn niet voorbij</a:t>
            </a:r>
          </a:p>
          <a:p>
            <a:pPr lvl="1"/>
            <a:r>
              <a:rPr lang="nl-BE" dirty="0"/>
              <a:t>Somalië (1991), Joegoslavië (1991), Algerije (1992), Rwanda (1994)</a:t>
            </a:r>
          </a:p>
          <a:p>
            <a:pPr lvl="1"/>
            <a:r>
              <a:rPr lang="nl-BE" dirty="0"/>
              <a:t>9/11, Afghanistan (2001), Irak (2003)</a:t>
            </a:r>
          </a:p>
          <a:p>
            <a:r>
              <a:rPr lang="nl-BE" b="1" dirty="0"/>
              <a:t>Geen welvaart voor iedereen</a:t>
            </a:r>
          </a:p>
          <a:p>
            <a:pPr lvl="1"/>
            <a:r>
              <a:rPr lang="nl-BE" dirty="0"/>
              <a:t>Werkloosheid neemt weer toe</a:t>
            </a:r>
          </a:p>
          <a:p>
            <a:pPr lvl="1"/>
            <a:r>
              <a:rPr lang="nl-BE" dirty="0"/>
              <a:t>Mondialisering: ook een donkere zijde</a:t>
            </a:r>
          </a:p>
          <a:p>
            <a:pPr lvl="1"/>
            <a:r>
              <a:rPr lang="nl-BE" dirty="0"/>
              <a:t>Financiële en economische crises vanaf 1997</a:t>
            </a:r>
          </a:p>
        </p:txBody>
      </p:sp>
      <p:pic>
        <p:nvPicPr>
          <p:cNvPr id="5" name="Afbeelding 4">
            <a:extLst>
              <a:ext uri="{FF2B5EF4-FFF2-40B4-BE49-F238E27FC236}">
                <a16:creationId xmlns:a16="http://schemas.microsoft.com/office/drawing/2014/main" id="{5DD5BD01-A21B-C86A-8BF6-02DE1C6BA938}"/>
              </a:ext>
            </a:extLst>
          </p:cNvPr>
          <p:cNvPicPr>
            <a:picLocks noChangeAspect="1"/>
          </p:cNvPicPr>
          <p:nvPr/>
        </p:nvPicPr>
        <p:blipFill>
          <a:blip r:embed="rId2"/>
          <a:stretch>
            <a:fillRect/>
          </a:stretch>
        </p:blipFill>
        <p:spPr>
          <a:xfrm>
            <a:off x="1154374" y="4333875"/>
            <a:ext cx="6000750" cy="2524125"/>
          </a:xfrm>
          <a:prstGeom prst="rect">
            <a:avLst/>
          </a:prstGeom>
        </p:spPr>
      </p:pic>
      <p:sp>
        <p:nvSpPr>
          <p:cNvPr id="6" name="Ovaal 5">
            <a:extLst>
              <a:ext uri="{FF2B5EF4-FFF2-40B4-BE49-F238E27FC236}">
                <a16:creationId xmlns:a16="http://schemas.microsoft.com/office/drawing/2014/main" id="{3362EE03-F7C3-E55E-1AE0-37D14711E161}"/>
              </a:ext>
            </a:extLst>
          </p:cNvPr>
          <p:cNvSpPr/>
          <p:nvPr/>
        </p:nvSpPr>
        <p:spPr>
          <a:xfrm>
            <a:off x="3666477" y="4600404"/>
            <a:ext cx="2423604" cy="1711495"/>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descr="Afbeelding met tekst, boek, bal, poster&#10;&#10;Automatisch gegenereerde beschrijving">
            <a:extLst>
              <a:ext uri="{FF2B5EF4-FFF2-40B4-BE49-F238E27FC236}">
                <a16:creationId xmlns:a16="http://schemas.microsoft.com/office/drawing/2014/main" id="{08B5CA0D-CFA5-304E-CC2E-E3FC2D2DB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2238" y="4023403"/>
            <a:ext cx="2119174" cy="2834598"/>
          </a:xfrm>
          <a:prstGeom prst="rect">
            <a:avLst/>
          </a:prstGeom>
        </p:spPr>
      </p:pic>
      <p:pic>
        <p:nvPicPr>
          <p:cNvPr id="8" name="Afbeelding 7" descr="Afbeelding met tekst, schoen, schoeisel, schoenen&#10;&#10;Automatisch gegenereerde beschrijving">
            <a:extLst>
              <a:ext uri="{FF2B5EF4-FFF2-40B4-BE49-F238E27FC236}">
                <a16:creationId xmlns:a16="http://schemas.microsoft.com/office/drawing/2014/main" id="{0B69EE36-3266-3481-6F1B-24AB42885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5499" y="4023403"/>
            <a:ext cx="2205913" cy="2834598"/>
          </a:xfrm>
          <a:prstGeom prst="rect">
            <a:avLst/>
          </a:prstGeom>
        </p:spPr>
      </p:pic>
      <p:sp>
        <p:nvSpPr>
          <p:cNvPr id="11" name="Tekstvak 10">
            <a:extLst>
              <a:ext uri="{FF2B5EF4-FFF2-40B4-BE49-F238E27FC236}">
                <a16:creationId xmlns:a16="http://schemas.microsoft.com/office/drawing/2014/main" id="{F7A4FE9A-99F7-562C-B8C9-7659F261A254}"/>
              </a:ext>
            </a:extLst>
          </p:cNvPr>
          <p:cNvSpPr txBox="1"/>
          <p:nvPr/>
        </p:nvSpPr>
        <p:spPr>
          <a:xfrm>
            <a:off x="8602089" y="3808756"/>
            <a:ext cx="785674" cy="230832"/>
          </a:xfrm>
          <a:prstGeom prst="rect">
            <a:avLst/>
          </a:prstGeom>
          <a:noFill/>
        </p:spPr>
        <p:txBody>
          <a:bodyPr wrap="square">
            <a:spAutoFit/>
          </a:bodyPr>
          <a:lstStyle/>
          <a:p>
            <a:r>
              <a:rPr lang="nl-BE" sz="900" dirty="0"/>
              <a:t>2005</a:t>
            </a:r>
          </a:p>
        </p:txBody>
      </p:sp>
      <p:sp>
        <p:nvSpPr>
          <p:cNvPr id="13" name="Tekstvak 12">
            <a:extLst>
              <a:ext uri="{FF2B5EF4-FFF2-40B4-BE49-F238E27FC236}">
                <a16:creationId xmlns:a16="http://schemas.microsoft.com/office/drawing/2014/main" id="{C51A1CAB-C7DA-034B-E76B-E94F349747D8}"/>
              </a:ext>
            </a:extLst>
          </p:cNvPr>
          <p:cNvSpPr txBox="1"/>
          <p:nvPr/>
        </p:nvSpPr>
        <p:spPr>
          <a:xfrm>
            <a:off x="6545203" y="6627169"/>
            <a:ext cx="428347" cy="230832"/>
          </a:xfrm>
          <a:prstGeom prst="rect">
            <a:avLst/>
          </a:prstGeom>
          <a:noFill/>
        </p:spPr>
        <p:txBody>
          <a:bodyPr wrap="square">
            <a:spAutoFit/>
          </a:bodyPr>
          <a:lstStyle/>
          <a:p>
            <a:r>
              <a:rPr lang="nl-BE" sz="900" dirty="0"/>
              <a:t>1997</a:t>
            </a:r>
          </a:p>
        </p:txBody>
      </p:sp>
    </p:spTree>
    <p:extLst>
      <p:ext uri="{BB962C8B-B14F-4D97-AF65-F5344CB8AC3E}">
        <p14:creationId xmlns:p14="http://schemas.microsoft.com/office/powerpoint/2010/main" val="347632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9"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1"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2" fill="hold">
                            <p:stCondLst>
                              <p:cond delay="1250"/>
                            </p:stCondLst>
                            <p:childTnLst>
                              <p:par>
                                <p:cTn id="33" presetID="10"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25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25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1250"/>
                                        <p:tgtEl>
                                          <p:spTgt spid="5"/>
                                        </p:tgtEl>
                                      </p:cBhvr>
                                    </p:animEffect>
                                    <p:set>
                                      <p:cBhvr>
                                        <p:cTn id="43" dur="1" fill="hold">
                                          <p:stCondLst>
                                            <p:cond delay="1249"/>
                                          </p:stCondLst>
                                        </p:cTn>
                                        <p:tgtEl>
                                          <p:spTgt spid="5"/>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1250"/>
                                        <p:tgtEl>
                                          <p:spTgt spid="6"/>
                                        </p:tgtEl>
                                      </p:cBhvr>
                                    </p:animEffect>
                                    <p:set>
                                      <p:cBhvr>
                                        <p:cTn id="46" dur="1" fill="hold">
                                          <p:stCondLst>
                                            <p:cond delay="1249"/>
                                          </p:stCondLst>
                                        </p:cTn>
                                        <p:tgtEl>
                                          <p:spTgt spid="6"/>
                                        </p:tgtEl>
                                        <p:attrNameLst>
                                          <p:attrName>style.visibility</p:attrName>
                                        </p:attrNameLst>
                                      </p:cBhvr>
                                      <p:to>
                                        <p:strVal val="hidden"/>
                                      </p:to>
                                    </p:set>
                                  </p:childTnLst>
                                </p:cTn>
                              </p:par>
                            </p:childTnLst>
                          </p:cTn>
                        </p:par>
                        <p:par>
                          <p:cTn id="47" fill="hold">
                            <p:stCondLst>
                              <p:cond delay="1250"/>
                            </p:stCondLst>
                            <p:childTnLst>
                              <p:par>
                                <p:cTn id="48" presetID="2" presetClass="entr" presetSubtype="8" fill="hold" nodeType="after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additive="base">
                                        <p:cTn id="50" dur="12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1" dur="12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10" presetClass="entr" presetSubtype="0" fill="hold"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250"/>
                                        <p:tgtEl>
                                          <p:spTgt spid="9"/>
                                        </p:tgtEl>
                                      </p:cBhvr>
                                    </p:animEffect>
                                  </p:childTnLst>
                                </p:cTn>
                              </p:par>
                              <p:par>
                                <p:cTn id="56" presetID="2" presetClass="entr" presetSubtype="2"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additive="base">
                                        <p:cTn id="58" dur="1250" fill="hold"/>
                                        <p:tgtEl>
                                          <p:spTgt spid="11"/>
                                        </p:tgtEl>
                                        <p:attrNameLst>
                                          <p:attrName>ppt_x</p:attrName>
                                        </p:attrNameLst>
                                      </p:cBhvr>
                                      <p:tavLst>
                                        <p:tav tm="0">
                                          <p:val>
                                            <p:strVal val="1+#ppt_w/2"/>
                                          </p:val>
                                        </p:tav>
                                        <p:tav tm="100000">
                                          <p:val>
                                            <p:strVal val="#ppt_x"/>
                                          </p:val>
                                        </p:tav>
                                      </p:tavLst>
                                    </p:anim>
                                    <p:anim calcmode="lin" valueType="num">
                                      <p:cBhvr additive="base">
                                        <p:cTn id="59"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xit" presetSubtype="2" fill="hold" grpId="1" nodeType="clickEffect">
                                  <p:stCondLst>
                                    <p:cond delay="0"/>
                                  </p:stCondLst>
                                  <p:childTnLst>
                                    <p:anim calcmode="lin" valueType="num">
                                      <p:cBhvr additive="base">
                                        <p:cTn id="63" dur="500"/>
                                        <p:tgtEl>
                                          <p:spTgt spid="11"/>
                                        </p:tgtEl>
                                        <p:attrNameLst>
                                          <p:attrName>ppt_x</p:attrName>
                                        </p:attrNameLst>
                                      </p:cBhvr>
                                      <p:tavLst>
                                        <p:tav tm="0">
                                          <p:val>
                                            <p:strVal val="ppt_x"/>
                                          </p:val>
                                        </p:tav>
                                        <p:tav tm="100000">
                                          <p:val>
                                            <p:strVal val="1+ppt_w/2"/>
                                          </p:val>
                                        </p:tav>
                                      </p:tavLst>
                                    </p:anim>
                                    <p:anim calcmode="lin" valueType="num">
                                      <p:cBhvr additive="base">
                                        <p:cTn id="64" dur="500"/>
                                        <p:tgtEl>
                                          <p:spTgt spid="11"/>
                                        </p:tgtEl>
                                        <p:attrNameLst>
                                          <p:attrName>ppt_y</p:attrName>
                                        </p:attrNameLst>
                                      </p:cBhvr>
                                      <p:tavLst>
                                        <p:tav tm="0">
                                          <p:val>
                                            <p:strVal val="ppt_y"/>
                                          </p:val>
                                        </p:tav>
                                        <p:tav tm="100000">
                                          <p:val>
                                            <p:strVal val="ppt_y"/>
                                          </p:val>
                                        </p:tav>
                                      </p:tavLst>
                                    </p:anim>
                                    <p:set>
                                      <p:cBhvr>
                                        <p:cTn id="65" dur="1" fill="hold">
                                          <p:stCondLst>
                                            <p:cond delay="499"/>
                                          </p:stCondLst>
                                        </p:cTn>
                                        <p:tgtEl>
                                          <p:spTgt spid="11"/>
                                        </p:tgtEl>
                                        <p:attrNameLst>
                                          <p:attrName>style.visibility</p:attrName>
                                        </p:attrNameLst>
                                      </p:cBhvr>
                                      <p:to>
                                        <p:strVal val="hidden"/>
                                      </p:to>
                                    </p:set>
                                  </p:childTnLst>
                                </p:cTn>
                              </p:par>
                            </p:childTnLst>
                          </p:cTn>
                        </p:par>
                        <p:par>
                          <p:cTn id="66" fill="hold">
                            <p:stCondLst>
                              <p:cond delay="500"/>
                            </p:stCondLst>
                            <p:childTnLst>
                              <p:par>
                                <p:cTn id="67" presetID="2" presetClass="entr" presetSubtype="8" fill="hold" nodeType="after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additive="base">
                                        <p:cTn id="69" dur="12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70" dur="12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71" fill="hold">
                            <p:stCondLst>
                              <p:cond delay="1750"/>
                            </p:stCondLst>
                            <p:childTnLst>
                              <p:par>
                                <p:cTn id="72" presetID="10" presetClass="entr" presetSubtype="0"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250"/>
                                        <p:tgtEl>
                                          <p:spTgt spid="8"/>
                                        </p:tgtEl>
                                      </p:cBhvr>
                                    </p:animEffect>
                                  </p:childTnLst>
                                </p:cTn>
                              </p:par>
                              <p:par>
                                <p:cTn id="75" presetID="2" presetClass="entr" presetSubtype="4"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250" fill="hold"/>
                                        <p:tgtEl>
                                          <p:spTgt spid="13"/>
                                        </p:tgtEl>
                                        <p:attrNameLst>
                                          <p:attrName>ppt_x</p:attrName>
                                        </p:attrNameLst>
                                      </p:cBhvr>
                                      <p:tavLst>
                                        <p:tav tm="0">
                                          <p:val>
                                            <p:strVal val="#ppt_x"/>
                                          </p:val>
                                        </p:tav>
                                        <p:tav tm="100000">
                                          <p:val>
                                            <p:strVal val="#ppt_x"/>
                                          </p:val>
                                        </p:tav>
                                      </p:tavLst>
                                    </p:anim>
                                    <p:anim calcmode="lin" valueType="num">
                                      <p:cBhvr additive="base">
                                        <p:cTn id="78"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p:bldP spid="11" grpId="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584A9E-D7BA-6F59-E99D-C16620A27D5A}"/>
              </a:ext>
            </a:extLst>
          </p:cNvPr>
          <p:cNvSpPr>
            <a:spLocks noGrp="1"/>
          </p:cNvSpPr>
          <p:nvPr>
            <p:ph type="title"/>
          </p:nvPr>
        </p:nvSpPr>
        <p:spPr/>
        <p:txBody>
          <a:bodyPr/>
          <a:lstStyle/>
          <a:p>
            <a:pPr algn="ctr"/>
            <a:r>
              <a:rPr lang="nl-BE" b="1" dirty="0">
                <a:latin typeface="+mn-lt"/>
              </a:rPr>
              <a:t>Universeel onbehagen</a:t>
            </a:r>
          </a:p>
        </p:txBody>
      </p:sp>
      <p:sp>
        <p:nvSpPr>
          <p:cNvPr id="3" name="Tijdelijke aanduiding voor inhoud 2">
            <a:extLst>
              <a:ext uri="{FF2B5EF4-FFF2-40B4-BE49-F238E27FC236}">
                <a16:creationId xmlns:a16="http://schemas.microsoft.com/office/drawing/2014/main" id="{B0AA04B9-C4EE-EDE3-4DFD-FBFE71C89E1B}"/>
              </a:ext>
            </a:extLst>
          </p:cNvPr>
          <p:cNvSpPr>
            <a:spLocks noGrp="1"/>
          </p:cNvSpPr>
          <p:nvPr>
            <p:ph idx="1"/>
          </p:nvPr>
        </p:nvSpPr>
        <p:spPr/>
        <p:txBody>
          <a:bodyPr/>
          <a:lstStyle/>
          <a:p>
            <a:r>
              <a:rPr lang="nl-BE" dirty="0"/>
              <a:t>En toen liet de politiek het afweten…</a:t>
            </a:r>
          </a:p>
          <a:p>
            <a:r>
              <a:rPr lang="nl-BE" dirty="0"/>
              <a:t>Zwarte Zondag… 1991</a:t>
            </a:r>
          </a:p>
          <a:p>
            <a:r>
              <a:rPr lang="nl-BE" dirty="0"/>
              <a:t>Machteloosheid, angst en onveiligheid</a:t>
            </a:r>
          </a:p>
        </p:txBody>
      </p:sp>
      <p:pic>
        <p:nvPicPr>
          <p:cNvPr id="7" name="Afbeelding 6" descr="Afbeelding met tekst, poster, tekenfilm, Vlieger&#10;&#10;Automatisch gegenereerde beschrijving">
            <a:extLst>
              <a:ext uri="{FF2B5EF4-FFF2-40B4-BE49-F238E27FC236}">
                <a16:creationId xmlns:a16="http://schemas.microsoft.com/office/drawing/2014/main" id="{2054C3AB-412A-D273-4058-3606291A5E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2717" y="3429000"/>
            <a:ext cx="1790279" cy="3429000"/>
          </a:xfrm>
          <a:prstGeom prst="rect">
            <a:avLst/>
          </a:prstGeom>
        </p:spPr>
      </p:pic>
      <p:pic>
        <p:nvPicPr>
          <p:cNvPr id="8" name="Picture 3" descr="C:\Users\hcoolsae\Pictures\Actuele Vraagstukken\Knack 300992b.jpg">
            <a:extLst>
              <a:ext uri="{FF2B5EF4-FFF2-40B4-BE49-F238E27FC236}">
                <a16:creationId xmlns:a16="http://schemas.microsoft.com/office/drawing/2014/main" id="{0A7EFEA7-20D9-FABE-81AF-91810CAAA1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303371"/>
            <a:ext cx="1810550" cy="2543216"/>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B29CB47F-4B59-AFF9-4B79-8DA1AEC791D5}"/>
              </a:ext>
            </a:extLst>
          </p:cNvPr>
          <p:cNvSpPr txBox="1"/>
          <p:nvPr/>
        </p:nvSpPr>
        <p:spPr>
          <a:xfrm>
            <a:off x="343988" y="4053019"/>
            <a:ext cx="1081056" cy="230832"/>
          </a:xfrm>
          <a:prstGeom prst="rect">
            <a:avLst/>
          </a:prstGeom>
          <a:noFill/>
        </p:spPr>
        <p:txBody>
          <a:bodyPr wrap="square">
            <a:spAutoFit/>
          </a:bodyPr>
          <a:lstStyle/>
          <a:p>
            <a:r>
              <a:rPr lang="nl-BE" sz="900" dirty="0"/>
              <a:t>11 december 1991</a:t>
            </a:r>
          </a:p>
        </p:txBody>
      </p:sp>
      <p:pic>
        <p:nvPicPr>
          <p:cNvPr id="10" name="Afbeelding 18">
            <a:extLst>
              <a:ext uri="{FF2B5EF4-FFF2-40B4-BE49-F238E27FC236}">
                <a16:creationId xmlns:a16="http://schemas.microsoft.com/office/drawing/2014/main" id="{EAB2B295-CA0E-D085-F4B0-5772A5615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9716" y="4332648"/>
            <a:ext cx="1780571" cy="2525352"/>
          </a:xfrm>
          <a:prstGeom prst="rect">
            <a:avLst/>
          </a:prstGeom>
        </p:spPr>
      </p:pic>
      <p:sp>
        <p:nvSpPr>
          <p:cNvPr id="11" name="Rechthoek 19">
            <a:extLst>
              <a:ext uri="{FF2B5EF4-FFF2-40B4-BE49-F238E27FC236}">
                <a16:creationId xmlns:a16="http://schemas.microsoft.com/office/drawing/2014/main" id="{FDD40475-0FB2-236C-0309-D7AF758ED331}"/>
              </a:ext>
            </a:extLst>
          </p:cNvPr>
          <p:cNvSpPr/>
          <p:nvPr/>
        </p:nvSpPr>
        <p:spPr>
          <a:xfrm>
            <a:off x="4372252" y="4053019"/>
            <a:ext cx="415498" cy="230832"/>
          </a:xfrm>
          <a:prstGeom prst="rect">
            <a:avLst/>
          </a:prstGeom>
        </p:spPr>
        <p:txBody>
          <a:bodyPr wrap="square">
            <a:spAutoFit/>
          </a:bodyPr>
          <a:lstStyle/>
          <a:p>
            <a:r>
              <a:rPr lang="nl-NL" sz="900" dirty="0">
                <a:latin typeface="Calibri" panose="020F0502020204030204" pitchFamily="34" charset="0"/>
                <a:cs typeface="Calibri" panose="020F0502020204030204" pitchFamily="34" charset="0"/>
              </a:rPr>
              <a:t>1993</a:t>
            </a:r>
            <a:endParaRPr lang="nl-BE" sz="900" dirty="0"/>
          </a:p>
        </p:txBody>
      </p:sp>
      <p:sp>
        <p:nvSpPr>
          <p:cNvPr id="13" name="Tekstvak 17">
            <a:extLst>
              <a:ext uri="{FF2B5EF4-FFF2-40B4-BE49-F238E27FC236}">
                <a16:creationId xmlns:a16="http://schemas.microsoft.com/office/drawing/2014/main" id="{6379D490-CC06-8ECC-9C1B-96DC71B93337}"/>
              </a:ext>
            </a:extLst>
          </p:cNvPr>
          <p:cNvSpPr txBox="1"/>
          <p:nvPr/>
        </p:nvSpPr>
        <p:spPr>
          <a:xfrm>
            <a:off x="6103320" y="4053019"/>
            <a:ext cx="490539" cy="230832"/>
          </a:xfrm>
          <a:prstGeom prst="rect">
            <a:avLst/>
          </a:prstGeom>
          <a:noFill/>
        </p:spPr>
        <p:txBody>
          <a:bodyPr wrap="square">
            <a:spAutoFit/>
          </a:bodyPr>
          <a:lstStyle/>
          <a:p>
            <a:r>
              <a:rPr lang="nl-BE" sz="900" dirty="0">
                <a:latin typeface="+mn-lt"/>
              </a:rPr>
              <a:t>1998</a:t>
            </a:r>
            <a:endParaRPr lang="nl-BE" sz="900" dirty="0"/>
          </a:p>
        </p:txBody>
      </p:sp>
      <p:pic>
        <p:nvPicPr>
          <p:cNvPr id="14" name="Picture 2">
            <a:extLst>
              <a:ext uri="{FF2B5EF4-FFF2-40B4-BE49-F238E27FC236}">
                <a16:creationId xmlns:a16="http://schemas.microsoft.com/office/drawing/2014/main" id="{2E50B1F8-F955-5769-4EB4-CDA8EF87895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26891" y="7096"/>
            <a:ext cx="1917109" cy="685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2">
            <a:extLst>
              <a:ext uri="{FF2B5EF4-FFF2-40B4-BE49-F238E27FC236}">
                <a16:creationId xmlns:a16="http://schemas.microsoft.com/office/drawing/2014/main" id="{EA97774E-F7B3-17DD-2946-70141F25D314}"/>
              </a:ext>
            </a:extLst>
          </p:cNvPr>
          <p:cNvSpPr/>
          <p:nvPr/>
        </p:nvSpPr>
        <p:spPr>
          <a:xfrm>
            <a:off x="6586972" y="134294"/>
            <a:ext cx="639919" cy="230832"/>
          </a:xfrm>
          <a:prstGeom prst="rect">
            <a:avLst/>
          </a:prstGeom>
        </p:spPr>
        <p:txBody>
          <a:bodyPr wrap="none">
            <a:spAutoFit/>
          </a:bodyPr>
          <a:lstStyle/>
          <a:p>
            <a:r>
              <a:rPr lang="nl-NL" sz="900" dirty="0" err="1">
                <a:latin typeface="Calibri" panose="020F0502020204030204" pitchFamily="34" charset="0"/>
                <a:cs typeface="Calibri" panose="020F0502020204030204" pitchFamily="34" charset="0"/>
              </a:rPr>
              <a:t>Pew</a:t>
            </a:r>
            <a:r>
              <a:rPr lang="nl-NL" sz="900" dirty="0">
                <a:latin typeface="Calibri" panose="020F0502020204030204" pitchFamily="34" charset="0"/>
                <a:cs typeface="Calibri" panose="020F0502020204030204" pitchFamily="34" charset="0"/>
              </a:rPr>
              <a:t> 2002</a:t>
            </a:r>
            <a:endParaRPr lang="en-US" sz="900" dirty="0"/>
          </a:p>
        </p:txBody>
      </p:sp>
      <p:pic>
        <p:nvPicPr>
          <p:cNvPr id="5" name="Afbeelding 4" descr="Afbeelding met tekst, poster, persoon, Reclame&#10;&#10;Automatisch gegenereerde beschrijving">
            <a:extLst>
              <a:ext uri="{FF2B5EF4-FFF2-40B4-BE49-F238E27FC236}">
                <a16:creationId xmlns:a16="http://schemas.microsoft.com/office/drawing/2014/main" id="{555F2CCB-1F81-F8E6-B9E4-9256CA6FAC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62555" y="4321235"/>
            <a:ext cx="1661807" cy="2505806"/>
          </a:xfrm>
          <a:prstGeom prst="rect">
            <a:avLst/>
          </a:prstGeom>
        </p:spPr>
      </p:pic>
      <p:pic>
        <p:nvPicPr>
          <p:cNvPr id="6" name="Afbeelding 7">
            <a:extLst>
              <a:ext uri="{FF2B5EF4-FFF2-40B4-BE49-F238E27FC236}">
                <a16:creationId xmlns:a16="http://schemas.microsoft.com/office/drawing/2014/main" id="{83EF811B-BC7A-1976-951A-8F88A7CD20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4253" y="4321235"/>
            <a:ext cx="1759929" cy="2496076"/>
          </a:xfrm>
          <a:prstGeom prst="rect">
            <a:avLst/>
          </a:prstGeom>
        </p:spPr>
      </p:pic>
      <p:sp>
        <p:nvSpPr>
          <p:cNvPr id="16" name="Tekstvak 17">
            <a:extLst>
              <a:ext uri="{FF2B5EF4-FFF2-40B4-BE49-F238E27FC236}">
                <a16:creationId xmlns:a16="http://schemas.microsoft.com/office/drawing/2014/main" id="{4C613971-1F39-228E-C31C-B888418C8DE9}"/>
              </a:ext>
            </a:extLst>
          </p:cNvPr>
          <p:cNvSpPr txBox="1"/>
          <p:nvPr/>
        </p:nvSpPr>
        <p:spPr>
          <a:xfrm>
            <a:off x="7916002" y="4101816"/>
            <a:ext cx="490539" cy="230832"/>
          </a:xfrm>
          <a:prstGeom prst="rect">
            <a:avLst/>
          </a:prstGeom>
          <a:noFill/>
        </p:spPr>
        <p:txBody>
          <a:bodyPr wrap="square">
            <a:spAutoFit/>
          </a:bodyPr>
          <a:lstStyle/>
          <a:p>
            <a:r>
              <a:rPr lang="nl-BE" sz="900" dirty="0">
                <a:latin typeface="+mn-lt"/>
              </a:rPr>
              <a:t>2006</a:t>
            </a:r>
            <a:endParaRPr lang="nl-BE" sz="900" dirty="0"/>
          </a:p>
        </p:txBody>
      </p:sp>
    </p:spTree>
    <p:extLst>
      <p:ext uri="{BB962C8B-B14F-4D97-AF65-F5344CB8AC3E}">
        <p14:creationId xmlns:p14="http://schemas.microsoft.com/office/powerpoint/2010/main" val="117633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250"/>
                                        <p:tgtEl>
                                          <p:spTgt spid="14"/>
                                        </p:tgtEl>
                                      </p:cBhvr>
                                    </p:animEffect>
                                  </p:childTnLst>
                                </p:cTn>
                              </p:par>
                              <p:par>
                                <p:cTn id="8" presetID="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1250" fill="hold"/>
                                        <p:tgtEl>
                                          <p:spTgt spid="15"/>
                                        </p:tgtEl>
                                        <p:attrNameLst>
                                          <p:attrName>ppt_x</p:attrName>
                                        </p:attrNameLst>
                                      </p:cBhvr>
                                      <p:tavLst>
                                        <p:tav tm="0">
                                          <p:val>
                                            <p:strVal val="#ppt_x"/>
                                          </p:val>
                                        </p:tav>
                                        <p:tav tm="100000">
                                          <p:val>
                                            <p:strVal val="#ppt_x"/>
                                          </p:val>
                                        </p:tav>
                                      </p:tavLst>
                                    </p:anim>
                                    <p:anim calcmode="lin" valueType="num">
                                      <p:cBhvr additive="base">
                                        <p:cTn id="11" dur="125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xit" presetSubtype="1" fill="hold" grpId="1" nodeType="clickEffect">
                                  <p:stCondLst>
                                    <p:cond delay="0"/>
                                  </p:stCondLst>
                                  <p:childTnLst>
                                    <p:anim calcmode="lin" valueType="num">
                                      <p:cBhvr additive="base">
                                        <p:cTn id="15" dur="1500"/>
                                        <p:tgtEl>
                                          <p:spTgt spid="15"/>
                                        </p:tgtEl>
                                        <p:attrNameLst>
                                          <p:attrName>ppt_x</p:attrName>
                                        </p:attrNameLst>
                                      </p:cBhvr>
                                      <p:tavLst>
                                        <p:tav tm="0">
                                          <p:val>
                                            <p:strVal val="ppt_x"/>
                                          </p:val>
                                        </p:tav>
                                        <p:tav tm="100000">
                                          <p:val>
                                            <p:strVal val="ppt_x"/>
                                          </p:val>
                                        </p:tav>
                                      </p:tavLst>
                                    </p:anim>
                                    <p:anim calcmode="lin" valueType="num">
                                      <p:cBhvr additive="base">
                                        <p:cTn id="16" dur="1500"/>
                                        <p:tgtEl>
                                          <p:spTgt spid="15"/>
                                        </p:tgtEl>
                                        <p:attrNameLst>
                                          <p:attrName>ppt_y</p:attrName>
                                        </p:attrNameLst>
                                      </p:cBhvr>
                                      <p:tavLst>
                                        <p:tav tm="0">
                                          <p:val>
                                            <p:strVal val="ppt_y"/>
                                          </p:val>
                                        </p:tav>
                                        <p:tav tm="100000">
                                          <p:val>
                                            <p:strVal val="0-ppt_h/2"/>
                                          </p:val>
                                        </p:tav>
                                      </p:tavLst>
                                    </p:anim>
                                    <p:set>
                                      <p:cBhvr>
                                        <p:cTn id="17" dur="1" fill="hold">
                                          <p:stCondLst>
                                            <p:cond delay="1499"/>
                                          </p:stCondLst>
                                        </p:cTn>
                                        <p:tgtEl>
                                          <p:spTgt spid="15"/>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1250"/>
                                        <p:tgtEl>
                                          <p:spTgt spid="14"/>
                                        </p:tgtEl>
                                      </p:cBhvr>
                                    </p:animEffect>
                                    <p:set>
                                      <p:cBhvr>
                                        <p:cTn id="20" dur="1" fill="hold">
                                          <p:stCondLst>
                                            <p:cond delay="1249"/>
                                          </p:stCondLst>
                                        </p:cTn>
                                        <p:tgtEl>
                                          <p:spTgt spid="14"/>
                                        </p:tgtEl>
                                        <p:attrNameLst>
                                          <p:attrName>style.visibility</p:attrName>
                                        </p:attrNameLst>
                                      </p:cBhvr>
                                      <p:to>
                                        <p:strVal val="hidden"/>
                                      </p:to>
                                    </p:set>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additive="base">
                                        <p:cTn id="24"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5"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6" fill="hold">
                            <p:stCondLst>
                              <p:cond delay="2750"/>
                            </p:stCondLst>
                            <p:childTnLst>
                              <p:par>
                                <p:cTn id="27" presetID="10" presetClass="entr" presetSubtype="0"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250"/>
                                        <p:tgtEl>
                                          <p:spTgt spid="8"/>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1250" fill="hold"/>
                                        <p:tgtEl>
                                          <p:spTgt spid="9"/>
                                        </p:tgtEl>
                                        <p:attrNameLst>
                                          <p:attrName>ppt_x</p:attrName>
                                        </p:attrNameLst>
                                      </p:cBhvr>
                                      <p:tavLst>
                                        <p:tav tm="0">
                                          <p:val>
                                            <p:strVal val="0-#ppt_w/2"/>
                                          </p:val>
                                        </p:tav>
                                        <p:tav tm="100000">
                                          <p:val>
                                            <p:strVal val="#ppt_x"/>
                                          </p:val>
                                        </p:tav>
                                      </p:tavLst>
                                    </p:anim>
                                    <p:anim calcmode="lin" valueType="num">
                                      <p:cBhvr additive="base">
                                        <p:cTn id="33" dur="1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 calcmode="lin" valueType="num">
                                      <p:cBhvr additive="base">
                                        <p:cTn id="38"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39"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40" fill="hold">
                            <p:stCondLst>
                              <p:cond delay="125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25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 calcmode="lin" valueType="num">
                                      <p:cBhvr additive="base">
                                        <p:cTn id="48"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49"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50" fill="hold">
                            <p:stCondLst>
                              <p:cond delay="1250"/>
                            </p:stCondLst>
                            <p:childTnLst>
                              <p:par>
                                <p:cTn id="51" presetID="10" presetClass="entr" presetSubtype="0"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250"/>
                                        <p:tgtEl>
                                          <p:spTgt spid="1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25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1" presetClass="entr" presetSubtype="0" fill="hold" grpId="0" nodeType="withEffect">
                                  <p:stCondLst>
                                    <p:cond delay="0"/>
                                  </p:stCondLst>
                                  <p:childTnLst>
                                    <p:set>
                                      <p:cBhvr>
                                        <p:cTn id="63" dur="1" fill="hold">
                                          <p:stCondLst>
                                            <p:cond delay="0"/>
                                          </p:stCondLst>
                                        </p:cTn>
                                        <p:tgtEl>
                                          <p:spTgt spid="1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1250"/>
                                        <p:tgtEl>
                                          <p:spTgt spid="6"/>
                                        </p:tgtEl>
                                      </p:cBhvr>
                                    </p:animEffect>
                                  </p:childTnLst>
                                </p:cTn>
                              </p:par>
                              <p:par>
                                <p:cTn id="69" presetID="1"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5" grpId="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45953E-90EB-45CA-B98E-571D811F491A}"/>
              </a:ext>
            </a:extLst>
          </p:cNvPr>
          <p:cNvSpPr>
            <a:spLocks noGrp="1"/>
          </p:cNvSpPr>
          <p:nvPr>
            <p:ph type="title"/>
          </p:nvPr>
        </p:nvSpPr>
        <p:spPr/>
        <p:txBody>
          <a:bodyPr/>
          <a:lstStyle/>
          <a:p>
            <a:pPr algn="ctr"/>
            <a:r>
              <a:rPr lang="nl-BE" b="1" dirty="0">
                <a:latin typeface="+mn-lt"/>
              </a:rPr>
              <a:t>Jaren 90 – Een transitie</a:t>
            </a:r>
          </a:p>
        </p:txBody>
      </p:sp>
      <p:sp>
        <p:nvSpPr>
          <p:cNvPr id="3" name="Tijdelijke aanduiding voor inhoud 2">
            <a:extLst>
              <a:ext uri="{FF2B5EF4-FFF2-40B4-BE49-F238E27FC236}">
                <a16:creationId xmlns:a16="http://schemas.microsoft.com/office/drawing/2014/main" id="{8DFEF64A-71FC-3783-BFE6-3FD361BCE874}"/>
              </a:ext>
            </a:extLst>
          </p:cNvPr>
          <p:cNvSpPr>
            <a:spLocks noGrp="1"/>
          </p:cNvSpPr>
          <p:nvPr>
            <p:ph idx="1"/>
          </p:nvPr>
        </p:nvSpPr>
        <p:spPr>
          <a:xfrm>
            <a:off x="674066" y="1824147"/>
            <a:ext cx="7886700" cy="1924559"/>
          </a:xfrm>
        </p:spPr>
        <p:txBody>
          <a:bodyPr/>
          <a:lstStyle/>
          <a:p>
            <a:r>
              <a:rPr lang="nl-BE" b="1" dirty="0"/>
              <a:t>Naar een multipolaire wereldorde</a:t>
            </a:r>
          </a:p>
          <a:p>
            <a:r>
              <a:rPr lang="nl-BE" b="1" dirty="0"/>
              <a:t>Naar een middenklassensamenleving</a:t>
            </a:r>
          </a:p>
        </p:txBody>
      </p:sp>
      <p:sp>
        <p:nvSpPr>
          <p:cNvPr id="4" name="Rechthoek 3">
            <a:extLst>
              <a:ext uri="{FF2B5EF4-FFF2-40B4-BE49-F238E27FC236}">
                <a16:creationId xmlns:a16="http://schemas.microsoft.com/office/drawing/2014/main" id="{62A94E42-A70F-3B4E-462F-F2926DDACEC2}"/>
              </a:ext>
            </a:extLst>
          </p:cNvPr>
          <p:cNvSpPr/>
          <p:nvPr/>
        </p:nvSpPr>
        <p:spPr>
          <a:xfrm>
            <a:off x="628650" y="1804776"/>
            <a:ext cx="7977533" cy="1323439"/>
          </a:xfrm>
          <a:prstGeom prst="rect">
            <a:avLst/>
          </a:prstGeom>
        </p:spPr>
        <p:txBody>
          <a:bodyPr wrap="square">
            <a:spAutoFit/>
          </a:bodyPr>
          <a:lstStyle/>
          <a:p>
            <a:r>
              <a:rPr lang="nl-BE" sz="2000" i="1" dirty="0">
                <a:ea typeface="Cambria" panose="02040503050406030204" pitchFamily="18" charset="0"/>
              </a:rPr>
              <a:t>‘Een tijdsgewricht van ongehoorde en </a:t>
            </a:r>
            <a:r>
              <a:rPr lang="nl-BE" sz="2000" i="1" dirty="0" err="1">
                <a:ea typeface="Cambria" panose="02040503050406030204" pitchFamily="18" charset="0"/>
              </a:rPr>
              <a:t>algeheele</a:t>
            </a:r>
            <a:r>
              <a:rPr lang="nl-BE" sz="2000" i="1" dirty="0">
                <a:ea typeface="Cambria" panose="02040503050406030204" pitchFamily="18" charset="0"/>
              </a:rPr>
              <a:t> structuurverandering der </a:t>
            </a:r>
            <a:r>
              <a:rPr lang="nl-BE" sz="2000" i="1" dirty="0" err="1">
                <a:ea typeface="Cambria" panose="02040503050406030204" pitchFamily="18" charset="0"/>
              </a:rPr>
              <a:t>geheele</a:t>
            </a:r>
            <a:r>
              <a:rPr lang="nl-BE" sz="2000" i="1" dirty="0">
                <a:ea typeface="Cambria" panose="02040503050406030204" pitchFamily="18" charset="0"/>
              </a:rPr>
              <a:t> maatschappij […] Men vergeet daarbij veelal, eerst eens de historie te vragen of zij ook vroeger wel dergelijke verregaande veranderingen heeft aan te wijzen.’</a:t>
            </a:r>
          </a:p>
        </p:txBody>
      </p:sp>
      <p:sp>
        <p:nvSpPr>
          <p:cNvPr id="6" name="Tekstvak 5">
            <a:extLst>
              <a:ext uri="{FF2B5EF4-FFF2-40B4-BE49-F238E27FC236}">
                <a16:creationId xmlns:a16="http://schemas.microsoft.com/office/drawing/2014/main" id="{94EA4420-5B9A-C27D-562A-4C0F63EF18E2}"/>
              </a:ext>
            </a:extLst>
          </p:cNvPr>
          <p:cNvSpPr txBox="1"/>
          <p:nvPr/>
        </p:nvSpPr>
        <p:spPr>
          <a:xfrm>
            <a:off x="2286000" y="3144923"/>
            <a:ext cx="4572000" cy="369332"/>
          </a:xfrm>
          <a:prstGeom prst="rect">
            <a:avLst/>
          </a:prstGeom>
          <a:noFill/>
        </p:spPr>
        <p:txBody>
          <a:bodyPr wrap="square">
            <a:spAutoFit/>
          </a:bodyPr>
          <a:lstStyle/>
          <a:p>
            <a:pPr algn="ctr"/>
            <a:r>
              <a:rPr lang="nl-BE" sz="1800" dirty="0">
                <a:ea typeface="Cambria" panose="02040503050406030204" pitchFamily="18" charset="0"/>
              </a:rPr>
              <a:t>Johan Huizinga (1945)</a:t>
            </a:r>
          </a:p>
        </p:txBody>
      </p:sp>
      <p:pic>
        <p:nvPicPr>
          <p:cNvPr id="8" name="Afbeelding 7" descr="Afbeelding met illustratie, tekst, poster, fictie&#10;&#10;Automatisch gegenereerde beschrijving">
            <a:extLst>
              <a:ext uri="{FF2B5EF4-FFF2-40B4-BE49-F238E27FC236}">
                <a16:creationId xmlns:a16="http://schemas.microsoft.com/office/drawing/2014/main" id="{5A8B70AF-F54F-D274-D09D-F2AB15B25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5719" y="3602780"/>
            <a:ext cx="4258925" cy="2832185"/>
          </a:xfrm>
          <a:prstGeom prst="rect">
            <a:avLst/>
          </a:prstGeom>
        </p:spPr>
      </p:pic>
      <p:pic>
        <p:nvPicPr>
          <p:cNvPr id="10" name="Afbeelding 9">
            <a:extLst>
              <a:ext uri="{FF2B5EF4-FFF2-40B4-BE49-F238E27FC236}">
                <a16:creationId xmlns:a16="http://schemas.microsoft.com/office/drawing/2014/main" id="{A383F5E1-EF20-A4B9-D22E-E73550F6EF79}"/>
              </a:ext>
            </a:extLst>
          </p:cNvPr>
          <p:cNvPicPr>
            <a:picLocks noChangeAspect="1"/>
          </p:cNvPicPr>
          <p:nvPr/>
        </p:nvPicPr>
        <p:blipFill>
          <a:blip r:embed="rId3"/>
          <a:stretch>
            <a:fillRect/>
          </a:stretch>
        </p:blipFill>
        <p:spPr>
          <a:xfrm>
            <a:off x="292193" y="3596778"/>
            <a:ext cx="4260819" cy="2838187"/>
          </a:xfrm>
          <a:prstGeom prst="rect">
            <a:avLst/>
          </a:prstGeom>
        </p:spPr>
      </p:pic>
      <p:pic>
        <p:nvPicPr>
          <p:cNvPr id="7" name="Picture 5" descr="C:\Users\hcoolsae\Pictures\Actuele Vraagstukken\Huizinga (1945)b.jpg">
            <a:extLst>
              <a:ext uri="{FF2B5EF4-FFF2-40B4-BE49-F238E27FC236}">
                <a16:creationId xmlns:a16="http://schemas.microsoft.com/office/drawing/2014/main" id="{5CEEDB84-63AA-0630-B66C-CD3FB81C31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9552" y="3596778"/>
            <a:ext cx="2197751" cy="3114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21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12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2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250"/>
                                        <p:tgtEl>
                                          <p:spTgt spid="7"/>
                                        </p:tgtEl>
                                      </p:cBhvr>
                                    </p:animEffect>
                                    <p:set>
                                      <p:cBhvr>
                                        <p:cTn id="23" dur="1" fill="hold">
                                          <p:stCondLst>
                                            <p:cond delay="1249"/>
                                          </p:stCondLst>
                                        </p:cTn>
                                        <p:tgtEl>
                                          <p:spTgt spid="7"/>
                                        </p:tgtEl>
                                        <p:attrNameLst>
                                          <p:attrName>style.visibility</p:attrName>
                                        </p:attrNameLst>
                                      </p:cBhvr>
                                      <p:to>
                                        <p:strVal val="hidden"/>
                                      </p:to>
                                    </p:set>
                                  </p:childTnLst>
                                </p:cTn>
                              </p:par>
                              <p:par>
                                <p:cTn id="24" presetID="2" presetClass="exit" presetSubtype="8" fill="hold" grpId="1" nodeType="withEffect">
                                  <p:stCondLst>
                                    <p:cond delay="0"/>
                                  </p:stCondLst>
                                  <p:childTnLst>
                                    <p:anim calcmode="lin" valueType="num">
                                      <p:cBhvr additive="base">
                                        <p:cTn id="25" dur="1250"/>
                                        <p:tgtEl>
                                          <p:spTgt spid="4">
                                            <p:txEl>
                                              <p:pRg st="0" end="0"/>
                                            </p:txEl>
                                          </p:spTgt>
                                        </p:tgtEl>
                                        <p:attrNameLst>
                                          <p:attrName>ppt_x</p:attrName>
                                        </p:attrNameLst>
                                      </p:cBhvr>
                                      <p:tavLst>
                                        <p:tav tm="0">
                                          <p:val>
                                            <p:strVal val="ppt_x"/>
                                          </p:val>
                                        </p:tav>
                                        <p:tav tm="100000">
                                          <p:val>
                                            <p:strVal val="0-ppt_w/2"/>
                                          </p:val>
                                        </p:tav>
                                      </p:tavLst>
                                    </p:anim>
                                    <p:anim calcmode="lin" valueType="num">
                                      <p:cBhvr additive="base">
                                        <p:cTn id="26" dur="1250"/>
                                        <p:tgtEl>
                                          <p:spTgt spid="4">
                                            <p:txEl>
                                              <p:pRg st="0" end="0"/>
                                            </p:txEl>
                                          </p:spTgt>
                                        </p:tgtEl>
                                        <p:attrNameLst>
                                          <p:attrName>ppt_y</p:attrName>
                                        </p:attrNameLst>
                                      </p:cBhvr>
                                      <p:tavLst>
                                        <p:tav tm="0">
                                          <p:val>
                                            <p:strVal val="ppt_y"/>
                                          </p:val>
                                        </p:tav>
                                        <p:tav tm="100000">
                                          <p:val>
                                            <p:strVal val="ppt_y"/>
                                          </p:val>
                                        </p:tav>
                                      </p:tavLst>
                                    </p:anim>
                                    <p:set>
                                      <p:cBhvr>
                                        <p:cTn id="27" dur="1" fill="hold">
                                          <p:stCondLst>
                                            <p:cond delay="1249"/>
                                          </p:stCondLst>
                                        </p:cTn>
                                        <p:tgtEl>
                                          <p:spTgt spid="4">
                                            <p:txEl>
                                              <p:pRg st="0" end="0"/>
                                            </p:txEl>
                                          </p:spTgt>
                                        </p:tgtEl>
                                        <p:attrNameLst>
                                          <p:attrName>style.visibility</p:attrName>
                                        </p:attrNameLst>
                                      </p:cBhvr>
                                      <p:to>
                                        <p:strVal val="hidden"/>
                                      </p:to>
                                    </p:set>
                                  </p:childTnLst>
                                </p:cTn>
                              </p:par>
                              <p:par>
                                <p:cTn id="28" presetID="2" presetClass="exit" presetSubtype="8" fill="hold" grpId="0" nodeType="withEffect">
                                  <p:stCondLst>
                                    <p:cond delay="0"/>
                                  </p:stCondLst>
                                  <p:childTnLst>
                                    <p:anim calcmode="lin" valueType="num">
                                      <p:cBhvr additive="base">
                                        <p:cTn id="29" dur="1250"/>
                                        <p:tgtEl>
                                          <p:spTgt spid="6">
                                            <p:txEl>
                                              <p:pRg st="0" end="0"/>
                                            </p:txEl>
                                          </p:spTgt>
                                        </p:tgtEl>
                                        <p:attrNameLst>
                                          <p:attrName>ppt_x</p:attrName>
                                        </p:attrNameLst>
                                      </p:cBhvr>
                                      <p:tavLst>
                                        <p:tav tm="0">
                                          <p:val>
                                            <p:strVal val="ppt_x"/>
                                          </p:val>
                                        </p:tav>
                                        <p:tav tm="100000">
                                          <p:val>
                                            <p:strVal val="0-ppt_w/2"/>
                                          </p:val>
                                        </p:tav>
                                      </p:tavLst>
                                    </p:anim>
                                    <p:anim calcmode="lin" valueType="num">
                                      <p:cBhvr additive="base">
                                        <p:cTn id="30" dur="1250"/>
                                        <p:tgtEl>
                                          <p:spTgt spid="6">
                                            <p:txEl>
                                              <p:pRg st="0" end="0"/>
                                            </p:txEl>
                                          </p:spTgt>
                                        </p:tgtEl>
                                        <p:attrNameLst>
                                          <p:attrName>ppt_y</p:attrName>
                                        </p:attrNameLst>
                                      </p:cBhvr>
                                      <p:tavLst>
                                        <p:tav tm="0">
                                          <p:val>
                                            <p:strVal val="ppt_y"/>
                                          </p:val>
                                        </p:tav>
                                        <p:tav tm="100000">
                                          <p:val>
                                            <p:strVal val="ppt_y"/>
                                          </p:val>
                                        </p:tav>
                                      </p:tavLst>
                                    </p:anim>
                                    <p:set>
                                      <p:cBhvr>
                                        <p:cTn id="31" dur="1" fill="hold">
                                          <p:stCondLst>
                                            <p:cond delay="1249"/>
                                          </p:stCondLst>
                                        </p:cTn>
                                        <p:tgtEl>
                                          <p:spTgt spid="6">
                                            <p:txEl>
                                              <p:pRg st="0" end="0"/>
                                            </p:txEl>
                                          </p:spTgt>
                                        </p:tgtEl>
                                        <p:attrNameLst>
                                          <p:attrName>style.visibility</p:attrName>
                                        </p:attrNameLst>
                                      </p:cBhvr>
                                      <p:to>
                                        <p:strVal val="hidden"/>
                                      </p:to>
                                    </p:set>
                                  </p:childTnLst>
                                </p:cTn>
                              </p:par>
                            </p:childTnLst>
                          </p:cTn>
                        </p:par>
                        <p:par>
                          <p:cTn id="32" fill="hold">
                            <p:stCondLst>
                              <p:cond delay="1250"/>
                            </p:stCondLst>
                            <p:childTnLst>
                              <p:par>
                                <p:cTn id="33" presetID="2" presetClass="entr" presetSubtype="8" fill="hold"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 calcmode="lin" valueType="num">
                                      <p:cBhvr additive="base">
                                        <p:cTn id="35"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36"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25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 calcmode="lin" valueType="num">
                                      <p:cBhvr additive="base">
                                        <p:cTn id="45"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46"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47" fill="hold">
                            <p:stCondLst>
                              <p:cond delay="1250"/>
                            </p:stCondLst>
                            <p:childTnLst>
                              <p:par>
                                <p:cTn id="48" presetID="10"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allAtOnce"/>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C0AF6-0566-C7CB-9A35-FEF17CCFF731}"/>
              </a:ext>
            </a:extLst>
          </p:cNvPr>
          <p:cNvSpPr>
            <a:spLocks noGrp="1"/>
          </p:cNvSpPr>
          <p:nvPr>
            <p:ph type="title"/>
          </p:nvPr>
        </p:nvSpPr>
        <p:spPr/>
        <p:txBody>
          <a:bodyPr>
            <a:normAutofit/>
          </a:bodyPr>
          <a:lstStyle/>
          <a:p>
            <a:pPr algn="ctr"/>
            <a:r>
              <a:rPr lang="nl-BE" i="1" dirty="0">
                <a:latin typeface="+mn-lt"/>
              </a:rPr>
              <a:t>Naar een multipolaire wereld</a:t>
            </a:r>
          </a:p>
        </p:txBody>
      </p:sp>
      <p:sp>
        <p:nvSpPr>
          <p:cNvPr id="3" name="Tijdelijke aanduiding voor inhoud 2">
            <a:extLst>
              <a:ext uri="{FF2B5EF4-FFF2-40B4-BE49-F238E27FC236}">
                <a16:creationId xmlns:a16="http://schemas.microsoft.com/office/drawing/2014/main" id="{8CC5100C-F7D4-C70D-B710-926C22EA48D7}"/>
              </a:ext>
            </a:extLst>
          </p:cNvPr>
          <p:cNvSpPr>
            <a:spLocks noGrp="1"/>
          </p:cNvSpPr>
          <p:nvPr>
            <p:ph idx="1"/>
          </p:nvPr>
        </p:nvSpPr>
        <p:spPr>
          <a:xfrm>
            <a:off x="628649" y="1825625"/>
            <a:ext cx="8000445" cy="4351338"/>
          </a:xfrm>
        </p:spPr>
        <p:txBody>
          <a:bodyPr/>
          <a:lstStyle/>
          <a:p>
            <a:r>
              <a:rPr lang="nl-BE" i="1" dirty="0"/>
              <a:t>Wet 1</a:t>
            </a:r>
            <a:r>
              <a:rPr lang="nl-BE" dirty="0"/>
              <a:t> – </a:t>
            </a:r>
            <a:r>
              <a:rPr lang="nl-BE" b="1" dirty="0"/>
              <a:t>Grootmachten komen en gaan</a:t>
            </a:r>
          </a:p>
          <a:p>
            <a:pPr lvl="1"/>
            <a:r>
              <a:rPr lang="nl-BE" dirty="0"/>
              <a:t>Een post-Westerse wereldorde</a:t>
            </a:r>
          </a:p>
          <a:p>
            <a:r>
              <a:rPr lang="nl-BE" i="1" dirty="0"/>
              <a:t>Wet 2</a:t>
            </a:r>
            <a:r>
              <a:rPr lang="nl-BE" dirty="0"/>
              <a:t> – </a:t>
            </a:r>
            <a:r>
              <a:rPr lang="nl-BE" b="1" dirty="0"/>
              <a:t>Vriend noch vijand voor altijd</a:t>
            </a:r>
          </a:p>
          <a:p>
            <a:r>
              <a:rPr lang="nl-BE" i="1" dirty="0"/>
              <a:t>Wet 3 – </a:t>
            </a:r>
            <a:r>
              <a:rPr lang="nl-BE" b="1" dirty="0"/>
              <a:t>Vrede bij gedeelde belangen</a:t>
            </a:r>
          </a:p>
        </p:txBody>
      </p:sp>
      <p:pic>
        <p:nvPicPr>
          <p:cNvPr id="5" name="Afbeelding 4" descr="Afbeelding met tekst, krant, Lettertype, Publicatie&#10;&#10;Automatisch gegenereerde beschrijving">
            <a:extLst>
              <a:ext uri="{FF2B5EF4-FFF2-40B4-BE49-F238E27FC236}">
                <a16:creationId xmlns:a16="http://schemas.microsoft.com/office/drawing/2014/main" id="{67A92537-8472-3382-EAB0-684A48ADA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7714" y="4001294"/>
            <a:ext cx="3338459" cy="2665836"/>
          </a:xfrm>
          <a:prstGeom prst="rect">
            <a:avLst/>
          </a:prstGeom>
        </p:spPr>
      </p:pic>
      <p:sp>
        <p:nvSpPr>
          <p:cNvPr id="7" name="Tekstvak 6">
            <a:extLst>
              <a:ext uri="{FF2B5EF4-FFF2-40B4-BE49-F238E27FC236}">
                <a16:creationId xmlns:a16="http://schemas.microsoft.com/office/drawing/2014/main" id="{220AA52F-A522-1A56-1955-43CE7DEBB91D}"/>
              </a:ext>
            </a:extLst>
          </p:cNvPr>
          <p:cNvSpPr txBox="1"/>
          <p:nvPr/>
        </p:nvSpPr>
        <p:spPr>
          <a:xfrm>
            <a:off x="6097805" y="6551714"/>
            <a:ext cx="723531" cy="230832"/>
          </a:xfrm>
          <a:prstGeom prst="rect">
            <a:avLst/>
          </a:prstGeom>
          <a:noFill/>
        </p:spPr>
        <p:txBody>
          <a:bodyPr wrap="square">
            <a:spAutoFit/>
          </a:bodyPr>
          <a:lstStyle/>
          <a:p>
            <a:r>
              <a:rPr lang="nl-BE" sz="900" dirty="0"/>
              <a:t>1994</a:t>
            </a:r>
          </a:p>
        </p:txBody>
      </p:sp>
      <p:pic>
        <p:nvPicPr>
          <p:cNvPr id="9" name="Afbeelding 8" descr="Afbeelding met tekst, lijn, Lettertype, diagram&#10;&#10;Automatisch gegenereerde beschrijving">
            <a:extLst>
              <a:ext uri="{FF2B5EF4-FFF2-40B4-BE49-F238E27FC236}">
                <a16:creationId xmlns:a16="http://schemas.microsoft.com/office/drawing/2014/main" id="{C4A8C7D8-1618-717E-FCEA-C28E49B50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807" y="3808667"/>
            <a:ext cx="6526272" cy="2858463"/>
          </a:xfrm>
          <a:prstGeom prst="rect">
            <a:avLst/>
          </a:prstGeom>
        </p:spPr>
      </p:pic>
    </p:spTree>
    <p:extLst>
      <p:ext uri="{BB962C8B-B14F-4D97-AF65-F5344CB8AC3E}">
        <p14:creationId xmlns:p14="http://schemas.microsoft.com/office/powerpoint/2010/main" val="393775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25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250"/>
                                        <p:tgtEl>
                                          <p:spTgt spid="9"/>
                                        </p:tgtEl>
                                      </p:cBhvr>
                                    </p:animEffect>
                                    <p:set>
                                      <p:cBhvr>
                                        <p:cTn id="23" dur="1" fill="hold">
                                          <p:stCondLst>
                                            <p:cond delay="1249"/>
                                          </p:stCondLst>
                                        </p:cTn>
                                        <p:tgtEl>
                                          <p:spTgt spid="9"/>
                                        </p:tgtEl>
                                        <p:attrNameLst>
                                          <p:attrName>style.visibility</p:attrName>
                                        </p:attrNameLst>
                                      </p:cBhvr>
                                      <p:to>
                                        <p:strVal val="hidden"/>
                                      </p:to>
                                    </p:set>
                                  </p:childTnLst>
                                </p:cTn>
                              </p:par>
                            </p:childTnLst>
                          </p:cTn>
                        </p:par>
                        <p:par>
                          <p:cTn id="24" fill="hold">
                            <p:stCondLst>
                              <p:cond delay="1250"/>
                            </p:stCondLst>
                            <p:childTnLst>
                              <p:par>
                                <p:cTn id="25" presetID="2" presetClass="entr" presetSubtype="8" fill="hold"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250"/>
                                        <p:tgtEl>
                                          <p:spTgt spid="5"/>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1250" fill="hold"/>
                                        <p:tgtEl>
                                          <p:spTgt spid="7"/>
                                        </p:tgtEl>
                                        <p:attrNameLst>
                                          <p:attrName>ppt_x</p:attrName>
                                        </p:attrNameLst>
                                      </p:cBhvr>
                                      <p:tavLst>
                                        <p:tav tm="0">
                                          <p:val>
                                            <p:strVal val="#ppt_x"/>
                                          </p:val>
                                        </p:tav>
                                        <p:tav tm="100000">
                                          <p:val>
                                            <p:strVal val="#ppt_x"/>
                                          </p:val>
                                        </p:tav>
                                      </p:tavLst>
                                    </p:anim>
                                    <p:anim calcmode="lin" valueType="num">
                                      <p:cBhvr additive="base">
                                        <p:cTn id="37"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 calcmode="lin" valueType="num">
                                      <p:cBhvr additive="base">
                                        <p:cTn id="42"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3"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97493-4C09-8C5D-790C-9C3654C63B0D}"/>
              </a:ext>
            </a:extLst>
          </p:cNvPr>
          <p:cNvSpPr>
            <a:spLocks noGrp="1"/>
          </p:cNvSpPr>
          <p:nvPr>
            <p:ph type="title"/>
          </p:nvPr>
        </p:nvSpPr>
        <p:spPr/>
        <p:txBody>
          <a:bodyPr>
            <a:normAutofit/>
          </a:bodyPr>
          <a:lstStyle/>
          <a:p>
            <a:pPr algn="ctr"/>
            <a:r>
              <a:rPr lang="nl-BE" i="1" dirty="0">
                <a:latin typeface="+mn-lt"/>
              </a:rPr>
              <a:t>Naar een middenklassensamenleving</a:t>
            </a:r>
          </a:p>
        </p:txBody>
      </p:sp>
      <p:sp>
        <p:nvSpPr>
          <p:cNvPr id="3" name="Tijdelijke aanduiding voor inhoud 2">
            <a:extLst>
              <a:ext uri="{FF2B5EF4-FFF2-40B4-BE49-F238E27FC236}">
                <a16:creationId xmlns:a16="http://schemas.microsoft.com/office/drawing/2014/main" id="{102B0AEC-AE35-F45E-6D15-B6F4F4B78A4D}"/>
              </a:ext>
            </a:extLst>
          </p:cNvPr>
          <p:cNvSpPr>
            <a:spLocks noGrp="1"/>
          </p:cNvSpPr>
          <p:nvPr>
            <p:ph idx="1"/>
          </p:nvPr>
        </p:nvSpPr>
        <p:spPr/>
        <p:txBody>
          <a:bodyPr/>
          <a:lstStyle/>
          <a:p>
            <a:r>
              <a:rPr lang="nl-BE" dirty="0"/>
              <a:t>Individualistisch</a:t>
            </a:r>
          </a:p>
          <a:p>
            <a:pPr lvl="1"/>
            <a:r>
              <a:rPr lang="nl-BE" dirty="0"/>
              <a:t>De verzuiling voorbij</a:t>
            </a:r>
          </a:p>
          <a:p>
            <a:r>
              <a:rPr lang="nl-BE" dirty="0"/>
              <a:t>Gelaagd als een lasagne</a:t>
            </a:r>
          </a:p>
          <a:p>
            <a:r>
              <a:rPr lang="nl-BE" dirty="0"/>
              <a:t>Onder constante druk</a:t>
            </a:r>
          </a:p>
          <a:p>
            <a:r>
              <a:rPr lang="nl-BE" dirty="0"/>
              <a:t>Ongelijk</a:t>
            </a:r>
          </a:p>
          <a:p>
            <a:pPr lvl="1"/>
            <a:r>
              <a:rPr lang="nl-BE" dirty="0"/>
              <a:t>De ‘één derde-twee derde’- samenleving</a:t>
            </a:r>
          </a:p>
          <a:p>
            <a:pPr lvl="1"/>
            <a:r>
              <a:rPr lang="nl-BE" dirty="0"/>
              <a:t>Ongelijkheid, motor van politieke actie</a:t>
            </a:r>
          </a:p>
        </p:txBody>
      </p:sp>
      <p:pic>
        <p:nvPicPr>
          <p:cNvPr id="1026" name="Picture 2">
            <a:extLst>
              <a:ext uri="{FF2B5EF4-FFF2-40B4-BE49-F238E27FC236}">
                <a16:creationId xmlns:a16="http://schemas.microsoft.com/office/drawing/2014/main" id="{D8D88BD8-F2D8-12CF-D6D1-5E18B55E3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88418"/>
            <a:ext cx="1922805" cy="29695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hcoolsae\Pictures\Geschiedenis Wereld Morgen\Time 2006 (You).jpg">
            <a:extLst>
              <a:ext uri="{FF2B5EF4-FFF2-40B4-BE49-F238E27FC236}">
                <a16:creationId xmlns:a16="http://schemas.microsoft.com/office/drawing/2014/main" id="{6CCF6885-02BE-250F-3A58-1D324F49BF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6888" y="3888419"/>
            <a:ext cx="2228580" cy="296958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B3DEEC9D-0F98-DD94-ACD8-A72C60C50540}"/>
              </a:ext>
            </a:extLst>
          </p:cNvPr>
          <p:cNvSpPr txBox="1"/>
          <p:nvPr/>
        </p:nvSpPr>
        <p:spPr>
          <a:xfrm>
            <a:off x="1814630" y="6492874"/>
            <a:ext cx="422258" cy="230832"/>
          </a:xfrm>
          <a:prstGeom prst="rect">
            <a:avLst/>
          </a:prstGeom>
          <a:noFill/>
        </p:spPr>
        <p:txBody>
          <a:bodyPr wrap="square">
            <a:spAutoFit/>
          </a:bodyPr>
          <a:lstStyle/>
          <a:p>
            <a:r>
              <a:rPr lang="nl-BE" sz="900" dirty="0">
                <a:latin typeface="+mn-lt"/>
              </a:rPr>
              <a:t>2006</a:t>
            </a:r>
            <a:endParaRPr lang="nl-BE" sz="900" dirty="0"/>
          </a:p>
        </p:txBody>
      </p:sp>
      <p:sp>
        <p:nvSpPr>
          <p:cNvPr id="6" name="Tekstvak 5">
            <a:extLst>
              <a:ext uri="{FF2B5EF4-FFF2-40B4-BE49-F238E27FC236}">
                <a16:creationId xmlns:a16="http://schemas.microsoft.com/office/drawing/2014/main" id="{2092CBF4-BF1D-7BD9-15CF-EB852AA40736}"/>
              </a:ext>
            </a:extLst>
          </p:cNvPr>
          <p:cNvSpPr txBox="1"/>
          <p:nvPr/>
        </p:nvSpPr>
        <p:spPr>
          <a:xfrm>
            <a:off x="6540790" y="6492874"/>
            <a:ext cx="422258" cy="230832"/>
          </a:xfrm>
          <a:prstGeom prst="rect">
            <a:avLst/>
          </a:prstGeom>
          <a:noFill/>
        </p:spPr>
        <p:txBody>
          <a:bodyPr wrap="square">
            <a:spAutoFit/>
          </a:bodyPr>
          <a:lstStyle/>
          <a:p>
            <a:r>
              <a:rPr lang="nl-BE" sz="900" dirty="0">
                <a:latin typeface="+mn-lt"/>
              </a:rPr>
              <a:t>1987</a:t>
            </a:r>
            <a:endParaRPr lang="nl-BE" sz="900" dirty="0"/>
          </a:p>
        </p:txBody>
      </p:sp>
      <p:pic>
        <p:nvPicPr>
          <p:cNvPr id="7" name="Afbeelding 6" descr="Afbeelding met tekst&#10;&#10;Automatisch gegenereerde beschrijving">
            <a:extLst>
              <a:ext uri="{FF2B5EF4-FFF2-40B4-BE49-F238E27FC236}">
                <a16:creationId xmlns:a16="http://schemas.microsoft.com/office/drawing/2014/main" id="{12EEE11D-66CF-7AEB-D8F0-CA0C4510BFA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37517" y="3696044"/>
            <a:ext cx="2353340" cy="3110728"/>
          </a:xfrm>
          <a:prstGeom prst="rect">
            <a:avLst/>
          </a:prstGeom>
          <a:noFill/>
          <a:ln>
            <a:noFill/>
          </a:ln>
        </p:spPr>
      </p:pic>
      <p:pic>
        <p:nvPicPr>
          <p:cNvPr id="8" name="Afbeelding 7">
            <a:extLst>
              <a:ext uri="{FF2B5EF4-FFF2-40B4-BE49-F238E27FC236}">
                <a16:creationId xmlns:a16="http://schemas.microsoft.com/office/drawing/2014/main" id="{0D8B379A-3D13-298A-F0DE-1D07BA460812}"/>
              </a:ext>
            </a:extLst>
          </p:cNvPr>
          <p:cNvPicPr>
            <a:picLocks noChangeAspect="1"/>
          </p:cNvPicPr>
          <p:nvPr/>
        </p:nvPicPr>
        <p:blipFill>
          <a:blip r:embed="rId5"/>
          <a:stretch>
            <a:fillRect/>
          </a:stretch>
        </p:blipFill>
        <p:spPr>
          <a:xfrm>
            <a:off x="1663448" y="4643348"/>
            <a:ext cx="5527466" cy="2189038"/>
          </a:xfrm>
          <a:prstGeom prst="rect">
            <a:avLst/>
          </a:prstGeom>
        </p:spPr>
      </p:pic>
      <p:pic>
        <p:nvPicPr>
          <p:cNvPr id="9" name="Picture 2" descr="C:\Users\hcoolsae\Pictures\Actuele Vraagstukken\Witte hesjes DS 201118.jpg">
            <a:extLst>
              <a:ext uri="{FF2B5EF4-FFF2-40B4-BE49-F238E27FC236}">
                <a16:creationId xmlns:a16="http://schemas.microsoft.com/office/drawing/2014/main" id="{92B11585-7AD5-E5F0-A850-EC5FAD9CF0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2380" y="4968181"/>
            <a:ext cx="4462142" cy="1864205"/>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5" descr="Afbeelding met tekst&#10;&#10;Automatisch gegenereerde beschrijving">
            <a:extLst>
              <a:ext uri="{FF2B5EF4-FFF2-40B4-BE49-F238E27FC236}">
                <a16:creationId xmlns:a16="http://schemas.microsoft.com/office/drawing/2014/main" id="{9CACB3E5-E72A-FA50-B7EF-3CA989DA32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87514" y="3754875"/>
            <a:ext cx="2348294" cy="3110727"/>
          </a:xfrm>
          <a:prstGeom prst="rect">
            <a:avLst/>
          </a:prstGeom>
        </p:spPr>
      </p:pic>
      <p:pic>
        <p:nvPicPr>
          <p:cNvPr id="11" name="Tijdelijke aanduiding voor inhoud 9" descr="Afbeelding met tekst&#10;&#10;Automatisch gegenereerde beschrijving">
            <a:extLst>
              <a:ext uri="{FF2B5EF4-FFF2-40B4-BE49-F238E27FC236}">
                <a16:creationId xmlns:a16="http://schemas.microsoft.com/office/drawing/2014/main" id="{36C71F0B-7C3C-47D9-9567-FA4BBD8D16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1557" y="5330053"/>
            <a:ext cx="6070380" cy="1469957"/>
          </a:xfrm>
          <a:prstGeom prst="rect">
            <a:avLst/>
          </a:prstGeom>
        </p:spPr>
      </p:pic>
      <p:sp>
        <p:nvSpPr>
          <p:cNvPr id="12" name="Rectangle 2">
            <a:extLst>
              <a:ext uri="{FF2B5EF4-FFF2-40B4-BE49-F238E27FC236}">
                <a16:creationId xmlns:a16="http://schemas.microsoft.com/office/drawing/2014/main" id="{E357DA3D-47A3-0194-1A9F-BE4A34EE0659}"/>
              </a:ext>
            </a:extLst>
          </p:cNvPr>
          <p:cNvSpPr/>
          <p:nvPr/>
        </p:nvSpPr>
        <p:spPr>
          <a:xfrm>
            <a:off x="8339240" y="3483332"/>
            <a:ext cx="728084" cy="230832"/>
          </a:xfrm>
          <a:prstGeom prst="rect">
            <a:avLst/>
          </a:prstGeom>
        </p:spPr>
        <p:txBody>
          <a:bodyPr wrap="none">
            <a:spAutoFit/>
          </a:bodyPr>
          <a:lstStyle/>
          <a:p>
            <a:r>
              <a:rPr lang="nl-NL" sz="900" dirty="0">
                <a:latin typeface="Calibri" panose="020F0502020204030204" pitchFamily="34" charset="0"/>
                <a:cs typeface="Calibri" panose="020F0502020204030204" pitchFamily="34" charset="0"/>
              </a:rPr>
              <a:t>Maart 2019</a:t>
            </a:r>
            <a:endParaRPr lang="en-US" sz="900" dirty="0"/>
          </a:p>
        </p:txBody>
      </p:sp>
      <p:sp>
        <p:nvSpPr>
          <p:cNvPr id="13" name="Rectangle 2">
            <a:extLst>
              <a:ext uri="{FF2B5EF4-FFF2-40B4-BE49-F238E27FC236}">
                <a16:creationId xmlns:a16="http://schemas.microsoft.com/office/drawing/2014/main" id="{8958D628-4EB8-3027-CEF9-98C1DE381EB2}"/>
              </a:ext>
            </a:extLst>
          </p:cNvPr>
          <p:cNvSpPr/>
          <p:nvPr/>
        </p:nvSpPr>
        <p:spPr>
          <a:xfrm>
            <a:off x="618656" y="5099221"/>
            <a:ext cx="1250663" cy="230832"/>
          </a:xfrm>
          <a:prstGeom prst="rect">
            <a:avLst/>
          </a:prstGeom>
        </p:spPr>
        <p:txBody>
          <a:bodyPr wrap="none">
            <a:spAutoFit/>
          </a:bodyPr>
          <a:lstStyle/>
          <a:p>
            <a:r>
              <a:rPr lang="nl-NL" sz="900" dirty="0">
                <a:latin typeface="Calibri" panose="020F0502020204030204" pitchFamily="34" charset="0"/>
                <a:cs typeface="Calibri" panose="020F0502020204030204" pitchFamily="34" charset="0"/>
              </a:rPr>
              <a:t>Le Monde, 17 juli 2022</a:t>
            </a:r>
            <a:endParaRPr lang="en-US" sz="900" dirty="0"/>
          </a:p>
        </p:txBody>
      </p:sp>
      <p:sp>
        <p:nvSpPr>
          <p:cNvPr id="14" name="Tekstvak 9">
            <a:extLst>
              <a:ext uri="{FF2B5EF4-FFF2-40B4-BE49-F238E27FC236}">
                <a16:creationId xmlns:a16="http://schemas.microsoft.com/office/drawing/2014/main" id="{135AC146-774D-E19B-FC72-A802B2046D6A}"/>
              </a:ext>
            </a:extLst>
          </p:cNvPr>
          <p:cNvSpPr txBox="1"/>
          <p:nvPr/>
        </p:nvSpPr>
        <p:spPr>
          <a:xfrm>
            <a:off x="5624960" y="6486112"/>
            <a:ext cx="1139562" cy="230832"/>
          </a:xfrm>
          <a:prstGeom prst="rect">
            <a:avLst/>
          </a:prstGeom>
          <a:noFill/>
        </p:spPr>
        <p:txBody>
          <a:bodyPr wrap="square">
            <a:spAutoFit/>
          </a:bodyPr>
          <a:lstStyle/>
          <a:p>
            <a:r>
              <a:rPr lang="nl-BE" sz="900" b="0" i="0" dirty="0">
                <a:effectLst/>
              </a:rPr>
              <a:t>20 november 2018</a:t>
            </a:r>
            <a:endParaRPr lang="nl-BE" sz="900" dirty="0"/>
          </a:p>
        </p:txBody>
      </p:sp>
      <p:pic>
        <p:nvPicPr>
          <p:cNvPr id="16" name="Afbeelding 15" descr="Afbeelding met kleding, verven, kunst, vrouw&#10;&#10;Automatisch gegenereerde beschrijving">
            <a:extLst>
              <a:ext uri="{FF2B5EF4-FFF2-40B4-BE49-F238E27FC236}">
                <a16:creationId xmlns:a16="http://schemas.microsoft.com/office/drawing/2014/main" id="{D24911C0-6C8E-A5F3-95F9-883F4A459E4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38518" y="3234082"/>
            <a:ext cx="5762625" cy="3600450"/>
          </a:xfrm>
          <a:prstGeom prst="rect">
            <a:avLst/>
          </a:prstGeom>
        </p:spPr>
      </p:pic>
      <p:sp>
        <p:nvSpPr>
          <p:cNvPr id="15" name="Rectangle 2">
            <a:extLst>
              <a:ext uri="{FF2B5EF4-FFF2-40B4-BE49-F238E27FC236}">
                <a16:creationId xmlns:a16="http://schemas.microsoft.com/office/drawing/2014/main" id="{324FBFB5-EBBA-3ACD-5AA3-0E8B931C0C22}"/>
              </a:ext>
            </a:extLst>
          </p:cNvPr>
          <p:cNvSpPr/>
          <p:nvPr/>
        </p:nvSpPr>
        <p:spPr>
          <a:xfrm>
            <a:off x="5411093" y="6608290"/>
            <a:ext cx="862737" cy="230832"/>
          </a:xfrm>
          <a:prstGeom prst="rect">
            <a:avLst/>
          </a:prstGeom>
        </p:spPr>
        <p:txBody>
          <a:bodyPr wrap="none">
            <a:spAutoFit/>
          </a:bodyPr>
          <a:lstStyle/>
          <a:p>
            <a:r>
              <a:rPr lang="nl-NL" sz="900" dirty="0">
                <a:latin typeface="Calibri" panose="020F0502020204030204" pitchFamily="34" charset="0"/>
                <a:cs typeface="Calibri" panose="020F0502020204030204" pitchFamily="34" charset="0"/>
              </a:rPr>
              <a:t>29 maart 2022</a:t>
            </a:r>
            <a:endParaRPr lang="en-US" sz="900" dirty="0"/>
          </a:p>
        </p:txBody>
      </p:sp>
    </p:spTree>
    <p:extLst>
      <p:ext uri="{BB962C8B-B14F-4D97-AF65-F5344CB8AC3E}">
        <p14:creationId xmlns:p14="http://schemas.microsoft.com/office/powerpoint/2010/main" val="246742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10"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250"/>
                                        <p:tgtEl>
                                          <p:spTgt spid="4"/>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250" fill="hold"/>
                                        <p:tgtEl>
                                          <p:spTgt spid="5"/>
                                        </p:tgtEl>
                                        <p:attrNameLst>
                                          <p:attrName>ppt_x</p:attrName>
                                        </p:attrNameLst>
                                      </p:cBhvr>
                                      <p:tavLst>
                                        <p:tav tm="0">
                                          <p:val>
                                            <p:strVal val="#ppt_x"/>
                                          </p:val>
                                        </p:tav>
                                        <p:tav tm="100000">
                                          <p:val>
                                            <p:strVal val="#ppt_x"/>
                                          </p:val>
                                        </p:tav>
                                      </p:tavLst>
                                    </p:anim>
                                    <p:anim calcmode="lin" valueType="num">
                                      <p:cBhvr additive="base">
                                        <p:cTn id="16"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10" presetClass="entr" presetSubtype="0" fill="hold" nodeType="after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1250"/>
                                        <p:tgtEl>
                                          <p:spTgt spid="1026"/>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250" fill="hold"/>
                                        <p:tgtEl>
                                          <p:spTgt spid="6"/>
                                        </p:tgtEl>
                                        <p:attrNameLst>
                                          <p:attrName>ppt_x</p:attrName>
                                        </p:attrNameLst>
                                      </p:cBhvr>
                                      <p:tavLst>
                                        <p:tav tm="0">
                                          <p:val>
                                            <p:strVal val="#ppt_x"/>
                                          </p:val>
                                        </p:tav>
                                        <p:tav tm="100000">
                                          <p:val>
                                            <p:strVal val="#ppt_x"/>
                                          </p:val>
                                        </p:tav>
                                      </p:tavLst>
                                    </p:anim>
                                    <p:anim calcmode="lin" valueType="num">
                                      <p:cBhvr additive="base">
                                        <p:cTn id="30"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250"/>
                                        <p:tgtEl>
                                          <p:spTgt spid="4"/>
                                        </p:tgtEl>
                                      </p:cBhvr>
                                    </p:animEffect>
                                    <p:set>
                                      <p:cBhvr>
                                        <p:cTn id="35" dur="1" fill="hold">
                                          <p:stCondLst>
                                            <p:cond delay="1249"/>
                                          </p:stCondLst>
                                        </p:cTn>
                                        <p:tgtEl>
                                          <p:spTgt spid="4"/>
                                        </p:tgtEl>
                                        <p:attrNameLst>
                                          <p:attrName>style.visibility</p:attrName>
                                        </p:attrNameLst>
                                      </p:cBhvr>
                                      <p:to>
                                        <p:strVal val="hidden"/>
                                      </p:to>
                                    </p:set>
                                  </p:childTnLst>
                                </p:cTn>
                              </p:par>
                              <p:par>
                                <p:cTn id="36" presetID="2" presetClass="exit" presetSubtype="4" fill="hold" grpId="1" nodeType="withEffect">
                                  <p:stCondLst>
                                    <p:cond delay="0"/>
                                  </p:stCondLst>
                                  <p:childTnLst>
                                    <p:anim calcmode="lin" valueType="num">
                                      <p:cBhvr additive="base">
                                        <p:cTn id="37" dur="1250"/>
                                        <p:tgtEl>
                                          <p:spTgt spid="5"/>
                                        </p:tgtEl>
                                        <p:attrNameLst>
                                          <p:attrName>ppt_x</p:attrName>
                                        </p:attrNameLst>
                                      </p:cBhvr>
                                      <p:tavLst>
                                        <p:tav tm="0">
                                          <p:val>
                                            <p:strVal val="ppt_x"/>
                                          </p:val>
                                        </p:tav>
                                        <p:tav tm="100000">
                                          <p:val>
                                            <p:strVal val="ppt_x"/>
                                          </p:val>
                                        </p:tav>
                                      </p:tavLst>
                                    </p:anim>
                                    <p:anim calcmode="lin" valueType="num">
                                      <p:cBhvr additive="base">
                                        <p:cTn id="38" dur="1250"/>
                                        <p:tgtEl>
                                          <p:spTgt spid="5"/>
                                        </p:tgtEl>
                                        <p:attrNameLst>
                                          <p:attrName>ppt_y</p:attrName>
                                        </p:attrNameLst>
                                      </p:cBhvr>
                                      <p:tavLst>
                                        <p:tav tm="0">
                                          <p:val>
                                            <p:strVal val="ppt_y"/>
                                          </p:val>
                                        </p:tav>
                                        <p:tav tm="100000">
                                          <p:val>
                                            <p:strVal val="1+ppt_h/2"/>
                                          </p:val>
                                        </p:tav>
                                      </p:tavLst>
                                    </p:anim>
                                    <p:set>
                                      <p:cBhvr>
                                        <p:cTn id="39" dur="1" fill="hold">
                                          <p:stCondLst>
                                            <p:cond delay="1249"/>
                                          </p:stCondLst>
                                        </p:cTn>
                                        <p:tgtEl>
                                          <p:spTgt spid="5"/>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1250"/>
                                        <p:tgtEl>
                                          <p:spTgt spid="6"/>
                                        </p:tgtEl>
                                        <p:attrNameLst>
                                          <p:attrName>ppt_x</p:attrName>
                                        </p:attrNameLst>
                                      </p:cBhvr>
                                      <p:tavLst>
                                        <p:tav tm="0">
                                          <p:val>
                                            <p:strVal val="ppt_x"/>
                                          </p:val>
                                        </p:tav>
                                        <p:tav tm="100000">
                                          <p:val>
                                            <p:strVal val="ppt_x"/>
                                          </p:val>
                                        </p:tav>
                                      </p:tavLst>
                                    </p:anim>
                                    <p:anim calcmode="lin" valueType="num">
                                      <p:cBhvr additive="base">
                                        <p:cTn id="42" dur="1250"/>
                                        <p:tgtEl>
                                          <p:spTgt spid="6"/>
                                        </p:tgtEl>
                                        <p:attrNameLst>
                                          <p:attrName>ppt_y</p:attrName>
                                        </p:attrNameLst>
                                      </p:cBhvr>
                                      <p:tavLst>
                                        <p:tav tm="0">
                                          <p:val>
                                            <p:strVal val="ppt_y"/>
                                          </p:val>
                                        </p:tav>
                                        <p:tav tm="100000">
                                          <p:val>
                                            <p:strVal val="1+ppt_h/2"/>
                                          </p:val>
                                        </p:tav>
                                      </p:tavLst>
                                    </p:anim>
                                    <p:set>
                                      <p:cBhvr>
                                        <p:cTn id="43" dur="1" fill="hold">
                                          <p:stCondLst>
                                            <p:cond delay="1249"/>
                                          </p:stCondLst>
                                        </p:cTn>
                                        <p:tgtEl>
                                          <p:spTgt spid="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1500"/>
                                        <p:tgtEl>
                                          <p:spTgt spid="1026"/>
                                        </p:tgtEl>
                                      </p:cBhvr>
                                    </p:animEffect>
                                    <p:set>
                                      <p:cBhvr>
                                        <p:cTn id="46" dur="1" fill="hold">
                                          <p:stCondLst>
                                            <p:cond delay="1499"/>
                                          </p:stCondLst>
                                        </p:cTn>
                                        <p:tgtEl>
                                          <p:spTgt spid="1026"/>
                                        </p:tgtEl>
                                        <p:attrNameLst>
                                          <p:attrName>style.visibility</p:attrName>
                                        </p:attrNameLst>
                                      </p:cBhvr>
                                      <p:to>
                                        <p:strVal val="hidden"/>
                                      </p:to>
                                    </p:set>
                                  </p:childTnLst>
                                </p:cTn>
                              </p:par>
                            </p:childTnLst>
                          </p:cTn>
                        </p:par>
                        <p:par>
                          <p:cTn id="47" fill="hold">
                            <p:stCondLst>
                              <p:cond delay="1500"/>
                            </p:stCondLst>
                            <p:childTnLst>
                              <p:par>
                                <p:cTn id="48" presetID="2" presetClass="entr" presetSubtype="8" fill="hold" nodeType="after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additive="base">
                                        <p:cTn id="50"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51"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52" fill="hold">
                            <p:stCondLst>
                              <p:cond delay="2750"/>
                            </p:stCondLst>
                            <p:childTnLst>
                              <p:par>
                                <p:cTn id="53" presetID="10" presetClass="entr" presetSubtype="0"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25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1250"/>
                                        <p:tgtEl>
                                          <p:spTgt spid="16"/>
                                        </p:tgtEl>
                                      </p:cBhvr>
                                    </p:animEffect>
                                    <p:set>
                                      <p:cBhvr>
                                        <p:cTn id="60" dur="1" fill="hold">
                                          <p:stCondLst>
                                            <p:cond delay="1249"/>
                                          </p:stCondLst>
                                        </p:cTn>
                                        <p:tgtEl>
                                          <p:spTgt spid="16"/>
                                        </p:tgtEl>
                                        <p:attrNameLst>
                                          <p:attrName>style.visibility</p:attrName>
                                        </p:attrNameLst>
                                      </p:cBhvr>
                                      <p:to>
                                        <p:strVal val="hidden"/>
                                      </p:to>
                                    </p:set>
                                  </p:childTnLst>
                                </p:cTn>
                              </p:par>
                            </p:childTnLst>
                          </p:cTn>
                        </p:par>
                        <p:par>
                          <p:cTn id="61" fill="hold">
                            <p:stCondLst>
                              <p:cond delay="1250"/>
                            </p:stCondLst>
                            <p:childTnLst>
                              <p:par>
                                <p:cTn id="62" presetID="2" presetClass="entr" presetSubtype="8" fill="hold" nodeType="afterEffect">
                                  <p:stCondLst>
                                    <p:cond delay="0"/>
                                  </p:stCondLst>
                                  <p:childTnLst>
                                    <p:set>
                                      <p:cBhvr>
                                        <p:cTn id="63" dur="1" fill="hold">
                                          <p:stCondLst>
                                            <p:cond delay="0"/>
                                          </p:stCondLst>
                                        </p:cTn>
                                        <p:tgtEl>
                                          <p:spTgt spid="3">
                                            <p:txEl>
                                              <p:pRg st="3" end="3"/>
                                            </p:txEl>
                                          </p:spTgt>
                                        </p:tgtEl>
                                        <p:attrNameLst>
                                          <p:attrName>style.visibility</p:attrName>
                                        </p:attrNameLst>
                                      </p:cBhvr>
                                      <p:to>
                                        <p:strVal val="visible"/>
                                      </p:to>
                                    </p:set>
                                    <p:anim calcmode="lin" valueType="num">
                                      <p:cBhvr additive="base">
                                        <p:cTn id="64"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65"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66" fill="hold">
                            <p:stCondLst>
                              <p:cond delay="2500"/>
                            </p:stCondLst>
                            <p:childTnLst>
                              <p:par>
                                <p:cTn id="67" presetID="10" presetClass="entr" presetSubtype="0" fill="hold" nodeType="after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1250"/>
                                        <p:tgtEl>
                                          <p:spTgt spid="7"/>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1250" fill="hold"/>
                                        <p:tgtEl>
                                          <p:spTgt spid="15"/>
                                        </p:tgtEl>
                                        <p:attrNameLst>
                                          <p:attrName>ppt_x</p:attrName>
                                        </p:attrNameLst>
                                      </p:cBhvr>
                                      <p:tavLst>
                                        <p:tav tm="0">
                                          <p:val>
                                            <p:strVal val="#ppt_x"/>
                                          </p:val>
                                        </p:tav>
                                        <p:tav tm="100000">
                                          <p:val>
                                            <p:strVal val="#ppt_x"/>
                                          </p:val>
                                        </p:tav>
                                      </p:tavLst>
                                    </p:anim>
                                    <p:anim calcmode="lin" valueType="num">
                                      <p:cBhvr additive="base">
                                        <p:cTn id="73" dur="125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1" nodeType="clickEffect">
                                  <p:stCondLst>
                                    <p:cond delay="0"/>
                                  </p:stCondLst>
                                  <p:childTnLst>
                                    <p:animEffect transition="out" filter="fade">
                                      <p:cBhvr>
                                        <p:cTn id="77" dur="1250"/>
                                        <p:tgtEl>
                                          <p:spTgt spid="15"/>
                                        </p:tgtEl>
                                      </p:cBhvr>
                                    </p:animEffect>
                                    <p:set>
                                      <p:cBhvr>
                                        <p:cTn id="78" dur="1" fill="hold">
                                          <p:stCondLst>
                                            <p:cond delay="1249"/>
                                          </p:stCondLst>
                                        </p:cTn>
                                        <p:tgtEl>
                                          <p:spTgt spid="15"/>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1250"/>
                                        <p:tgtEl>
                                          <p:spTgt spid="7"/>
                                        </p:tgtEl>
                                      </p:cBhvr>
                                    </p:animEffect>
                                    <p:set>
                                      <p:cBhvr>
                                        <p:cTn id="81" dur="1" fill="hold">
                                          <p:stCondLst>
                                            <p:cond delay="1249"/>
                                          </p:stCondLst>
                                        </p:cTn>
                                        <p:tgtEl>
                                          <p:spTgt spid="7"/>
                                        </p:tgtEl>
                                        <p:attrNameLst>
                                          <p:attrName>style.visibility</p:attrName>
                                        </p:attrNameLst>
                                      </p:cBhvr>
                                      <p:to>
                                        <p:strVal val="hidden"/>
                                      </p:to>
                                    </p:set>
                                  </p:childTnLst>
                                </p:cTn>
                              </p:par>
                            </p:childTnLst>
                          </p:cTn>
                        </p:par>
                        <p:par>
                          <p:cTn id="82" fill="hold">
                            <p:stCondLst>
                              <p:cond delay="1250"/>
                            </p:stCondLst>
                            <p:childTnLst>
                              <p:par>
                                <p:cTn id="83" presetID="2" presetClass="entr" presetSubtype="8" fill="hold" nodeType="afterEffect">
                                  <p:stCondLst>
                                    <p:cond delay="0"/>
                                  </p:stCondLst>
                                  <p:childTnLst>
                                    <p:set>
                                      <p:cBhvr>
                                        <p:cTn id="84" dur="1" fill="hold">
                                          <p:stCondLst>
                                            <p:cond delay="0"/>
                                          </p:stCondLst>
                                        </p:cTn>
                                        <p:tgtEl>
                                          <p:spTgt spid="3">
                                            <p:txEl>
                                              <p:pRg st="4" end="4"/>
                                            </p:txEl>
                                          </p:spTgt>
                                        </p:tgtEl>
                                        <p:attrNameLst>
                                          <p:attrName>style.visibility</p:attrName>
                                        </p:attrNameLst>
                                      </p:cBhvr>
                                      <p:to>
                                        <p:strVal val="visible"/>
                                      </p:to>
                                    </p:set>
                                    <p:anim calcmode="lin" valueType="num">
                                      <p:cBhvr additive="base">
                                        <p:cTn id="85"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6"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nodeType="clickEffect">
                                  <p:stCondLst>
                                    <p:cond delay="0"/>
                                  </p:stCondLst>
                                  <p:childTnLst>
                                    <p:set>
                                      <p:cBhvr>
                                        <p:cTn id="90" dur="1" fill="hold">
                                          <p:stCondLst>
                                            <p:cond delay="0"/>
                                          </p:stCondLst>
                                        </p:cTn>
                                        <p:tgtEl>
                                          <p:spTgt spid="3">
                                            <p:txEl>
                                              <p:pRg st="5" end="5"/>
                                            </p:txEl>
                                          </p:spTgt>
                                        </p:tgtEl>
                                        <p:attrNameLst>
                                          <p:attrName>style.visibility</p:attrName>
                                        </p:attrNameLst>
                                      </p:cBhvr>
                                      <p:to>
                                        <p:strVal val="visible"/>
                                      </p:to>
                                    </p:set>
                                    <p:anim calcmode="lin" valueType="num">
                                      <p:cBhvr additive="base">
                                        <p:cTn id="91" dur="12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92" dur="12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93" fill="hold">
                            <p:stCondLst>
                              <p:cond delay="1250"/>
                            </p:stCondLst>
                            <p:childTnLst>
                              <p:par>
                                <p:cTn id="94" presetID="10" presetClass="entr" presetSubtype="0" fill="hold" nodeType="afterEffect">
                                  <p:stCondLst>
                                    <p:cond delay="0"/>
                                  </p:stCondLst>
                                  <p:childTnLst>
                                    <p:set>
                                      <p:cBhvr>
                                        <p:cTn id="95" dur="1" fill="hold">
                                          <p:stCondLst>
                                            <p:cond delay="0"/>
                                          </p:stCondLst>
                                        </p:cTn>
                                        <p:tgtEl>
                                          <p:spTgt spid="8"/>
                                        </p:tgtEl>
                                        <p:attrNameLst>
                                          <p:attrName>style.visibility</p:attrName>
                                        </p:attrNameLst>
                                      </p:cBhvr>
                                      <p:to>
                                        <p:strVal val="visible"/>
                                      </p:to>
                                    </p:set>
                                    <p:animEffect transition="in" filter="fade">
                                      <p:cBhvr>
                                        <p:cTn id="96" dur="1250"/>
                                        <p:tgtEl>
                                          <p:spTgt spid="8"/>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1250"/>
                                        <p:tgtEl>
                                          <p:spTgt spid="8"/>
                                        </p:tgtEl>
                                      </p:cBhvr>
                                    </p:animEffect>
                                    <p:set>
                                      <p:cBhvr>
                                        <p:cTn id="101" dur="1" fill="hold">
                                          <p:stCondLst>
                                            <p:cond delay="1249"/>
                                          </p:stCondLst>
                                        </p:cTn>
                                        <p:tgtEl>
                                          <p:spTgt spid="8"/>
                                        </p:tgtEl>
                                        <p:attrNameLst>
                                          <p:attrName>style.visibility</p:attrName>
                                        </p:attrNameLst>
                                      </p:cBhvr>
                                      <p:to>
                                        <p:strVal val="hidden"/>
                                      </p:to>
                                    </p:set>
                                  </p:childTnLst>
                                </p:cTn>
                              </p:par>
                            </p:childTnLst>
                          </p:cTn>
                        </p:par>
                        <p:par>
                          <p:cTn id="102" fill="hold">
                            <p:stCondLst>
                              <p:cond delay="1250"/>
                            </p:stCondLst>
                            <p:childTnLst>
                              <p:par>
                                <p:cTn id="103" presetID="2" presetClass="entr" presetSubtype="8" fill="hold" nodeType="afterEffect">
                                  <p:stCondLst>
                                    <p:cond delay="0"/>
                                  </p:stCondLst>
                                  <p:childTnLst>
                                    <p:set>
                                      <p:cBhvr>
                                        <p:cTn id="104" dur="1" fill="hold">
                                          <p:stCondLst>
                                            <p:cond delay="0"/>
                                          </p:stCondLst>
                                        </p:cTn>
                                        <p:tgtEl>
                                          <p:spTgt spid="3">
                                            <p:txEl>
                                              <p:pRg st="6" end="6"/>
                                            </p:txEl>
                                          </p:spTgt>
                                        </p:tgtEl>
                                        <p:attrNameLst>
                                          <p:attrName>style.visibility</p:attrName>
                                        </p:attrNameLst>
                                      </p:cBhvr>
                                      <p:to>
                                        <p:strVal val="visible"/>
                                      </p:to>
                                    </p:set>
                                    <p:anim calcmode="lin" valueType="num">
                                      <p:cBhvr additive="base">
                                        <p:cTn id="105" dur="12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06" dur="12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107" fill="hold">
                            <p:stCondLst>
                              <p:cond delay="2500"/>
                            </p:stCondLst>
                            <p:childTnLst>
                              <p:par>
                                <p:cTn id="108" presetID="10" presetClass="entr" presetSubtype="0" fill="hold" nodeType="afterEffect">
                                  <p:stCondLst>
                                    <p:cond delay="0"/>
                                  </p:stCondLst>
                                  <p:childTnLst>
                                    <p:set>
                                      <p:cBhvr>
                                        <p:cTn id="109" dur="1" fill="hold">
                                          <p:stCondLst>
                                            <p:cond delay="0"/>
                                          </p:stCondLst>
                                        </p:cTn>
                                        <p:tgtEl>
                                          <p:spTgt spid="9"/>
                                        </p:tgtEl>
                                        <p:attrNameLst>
                                          <p:attrName>style.visibility</p:attrName>
                                        </p:attrNameLst>
                                      </p:cBhvr>
                                      <p:to>
                                        <p:strVal val="visible"/>
                                      </p:to>
                                    </p:set>
                                    <p:animEffect transition="in" filter="fade">
                                      <p:cBhvr>
                                        <p:cTn id="110" dur="1250"/>
                                        <p:tgtEl>
                                          <p:spTgt spid="9"/>
                                        </p:tgtEl>
                                      </p:cBhvr>
                                    </p:animEffect>
                                  </p:childTnLst>
                                </p:cTn>
                              </p:par>
                              <p:par>
                                <p:cTn id="111" presetID="2" presetClass="entr" presetSubtype="4" fill="hold" grpId="0" nodeType="withEffect">
                                  <p:stCondLst>
                                    <p:cond delay="0"/>
                                  </p:stCondLst>
                                  <p:childTnLst>
                                    <p:set>
                                      <p:cBhvr>
                                        <p:cTn id="112" dur="1" fill="hold">
                                          <p:stCondLst>
                                            <p:cond delay="0"/>
                                          </p:stCondLst>
                                        </p:cTn>
                                        <p:tgtEl>
                                          <p:spTgt spid="14"/>
                                        </p:tgtEl>
                                        <p:attrNameLst>
                                          <p:attrName>style.visibility</p:attrName>
                                        </p:attrNameLst>
                                      </p:cBhvr>
                                      <p:to>
                                        <p:strVal val="visible"/>
                                      </p:to>
                                    </p:set>
                                    <p:anim calcmode="lin" valueType="num">
                                      <p:cBhvr additive="base">
                                        <p:cTn id="113" dur="1250" fill="hold"/>
                                        <p:tgtEl>
                                          <p:spTgt spid="14"/>
                                        </p:tgtEl>
                                        <p:attrNameLst>
                                          <p:attrName>ppt_x</p:attrName>
                                        </p:attrNameLst>
                                      </p:cBhvr>
                                      <p:tavLst>
                                        <p:tav tm="0">
                                          <p:val>
                                            <p:strVal val="#ppt_x"/>
                                          </p:val>
                                        </p:tav>
                                        <p:tav tm="100000">
                                          <p:val>
                                            <p:strVal val="#ppt_x"/>
                                          </p:val>
                                        </p:tav>
                                      </p:tavLst>
                                    </p:anim>
                                    <p:anim calcmode="lin" valueType="num">
                                      <p:cBhvr additive="base">
                                        <p:cTn id="114" dur="125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1250"/>
                                        <p:tgtEl>
                                          <p:spTgt spid="9"/>
                                        </p:tgtEl>
                                      </p:cBhvr>
                                    </p:animEffect>
                                    <p:set>
                                      <p:cBhvr>
                                        <p:cTn id="119" dur="1" fill="hold">
                                          <p:stCondLst>
                                            <p:cond delay="1249"/>
                                          </p:stCondLst>
                                        </p:cTn>
                                        <p:tgtEl>
                                          <p:spTgt spid="9"/>
                                        </p:tgtEl>
                                        <p:attrNameLst>
                                          <p:attrName>style.visibility</p:attrName>
                                        </p:attrNameLst>
                                      </p:cBhvr>
                                      <p:to>
                                        <p:strVal val="hidden"/>
                                      </p:to>
                                    </p:set>
                                  </p:childTnLst>
                                </p:cTn>
                              </p:par>
                              <p:par>
                                <p:cTn id="120" presetID="2" presetClass="exit" presetSubtype="4" fill="hold" grpId="1" nodeType="withEffect">
                                  <p:stCondLst>
                                    <p:cond delay="0"/>
                                  </p:stCondLst>
                                  <p:childTnLst>
                                    <p:anim calcmode="lin" valueType="num">
                                      <p:cBhvr additive="base">
                                        <p:cTn id="121" dur="1250"/>
                                        <p:tgtEl>
                                          <p:spTgt spid="14"/>
                                        </p:tgtEl>
                                        <p:attrNameLst>
                                          <p:attrName>ppt_x</p:attrName>
                                        </p:attrNameLst>
                                      </p:cBhvr>
                                      <p:tavLst>
                                        <p:tav tm="0">
                                          <p:val>
                                            <p:strVal val="ppt_x"/>
                                          </p:val>
                                        </p:tav>
                                        <p:tav tm="100000">
                                          <p:val>
                                            <p:strVal val="ppt_x"/>
                                          </p:val>
                                        </p:tav>
                                      </p:tavLst>
                                    </p:anim>
                                    <p:anim calcmode="lin" valueType="num">
                                      <p:cBhvr additive="base">
                                        <p:cTn id="122" dur="1250"/>
                                        <p:tgtEl>
                                          <p:spTgt spid="14"/>
                                        </p:tgtEl>
                                        <p:attrNameLst>
                                          <p:attrName>ppt_y</p:attrName>
                                        </p:attrNameLst>
                                      </p:cBhvr>
                                      <p:tavLst>
                                        <p:tav tm="0">
                                          <p:val>
                                            <p:strVal val="ppt_y"/>
                                          </p:val>
                                        </p:tav>
                                        <p:tav tm="100000">
                                          <p:val>
                                            <p:strVal val="1+ppt_h/2"/>
                                          </p:val>
                                        </p:tav>
                                      </p:tavLst>
                                    </p:anim>
                                    <p:set>
                                      <p:cBhvr>
                                        <p:cTn id="123" dur="1" fill="hold">
                                          <p:stCondLst>
                                            <p:cond delay="1249"/>
                                          </p:stCondLst>
                                        </p:cTn>
                                        <p:tgtEl>
                                          <p:spTgt spid="14"/>
                                        </p:tgtEl>
                                        <p:attrNameLst>
                                          <p:attrName>style.visibility</p:attrName>
                                        </p:attrNameLst>
                                      </p:cBhvr>
                                      <p:to>
                                        <p:strVal val="hidden"/>
                                      </p:to>
                                    </p:set>
                                  </p:childTnLst>
                                </p:cTn>
                              </p:par>
                              <p:par>
                                <p:cTn id="124" presetID="10" presetClass="entr" presetSubtype="0" fill="hold" nodeType="withEffect">
                                  <p:stCondLst>
                                    <p:cond delay="0"/>
                                  </p:stCondLst>
                                  <p:childTnLst>
                                    <p:set>
                                      <p:cBhvr>
                                        <p:cTn id="125" dur="1" fill="hold">
                                          <p:stCondLst>
                                            <p:cond delay="0"/>
                                          </p:stCondLst>
                                        </p:cTn>
                                        <p:tgtEl>
                                          <p:spTgt spid="10"/>
                                        </p:tgtEl>
                                        <p:attrNameLst>
                                          <p:attrName>style.visibility</p:attrName>
                                        </p:attrNameLst>
                                      </p:cBhvr>
                                      <p:to>
                                        <p:strVal val="visible"/>
                                      </p:to>
                                    </p:set>
                                    <p:animEffect transition="in" filter="fade">
                                      <p:cBhvr>
                                        <p:cTn id="126" dur="1500"/>
                                        <p:tgtEl>
                                          <p:spTgt spid="10"/>
                                        </p:tgtEl>
                                      </p:cBhvr>
                                    </p:animEffect>
                                  </p:childTnLst>
                                </p:cTn>
                              </p:par>
                              <p:par>
                                <p:cTn id="127" presetID="2" presetClass="entr" presetSubtype="2" fill="hold" grpId="0" nodeType="withEffect">
                                  <p:stCondLst>
                                    <p:cond delay="0"/>
                                  </p:stCondLst>
                                  <p:childTnLst>
                                    <p:set>
                                      <p:cBhvr>
                                        <p:cTn id="128" dur="1" fill="hold">
                                          <p:stCondLst>
                                            <p:cond delay="0"/>
                                          </p:stCondLst>
                                        </p:cTn>
                                        <p:tgtEl>
                                          <p:spTgt spid="12"/>
                                        </p:tgtEl>
                                        <p:attrNameLst>
                                          <p:attrName>style.visibility</p:attrName>
                                        </p:attrNameLst>
                                      </p:cBhvr>
                                      <p:to>
                                        <p:strVal val="visible"/>
                                      </p:to>
                                    </p:set>
                                    <p:anim calcmode="lin" valueType="num">
                                      <p:cBhvr additive="base">
                                        <p:cTn id="129" dur="1250" fill="hold"/>
                                        <p:tgtEl>
                                          <p:spTgt spid="12"/>
                                        </p:tgtEl>
                                        <p:attrNameLst>
                                          <p:attrName>ppt_x</p:attrName>
                                        </p:attrNameLst>
                                      </p:cBhvr>
                                      <p:tavLst>
                                        <p:tav tm="0">
                                          <p:val>
                                            <p:strVal val="1+#ppt_w/2"/>
                                          </p:val>
                                        </p:tav>
                                        <p:tav tm="100000">
                                          <p:val>
                                            <p:strVal val="#ppt_x"/>
                                          </p:val>
                                        </p:tav>
                                      </p:tavLst>
                                    </p:anim>
                                    <p:anim calcmode="lin" valueType="num">
                                      <p:cBhvr additive="base">
                                        <p:cTn id="130"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11"/>
                                        </p:tgtEl>
                                        <p:attrNameLst>
                                          <p:attrName>style.visibility</p:attrName>
                                        </p:attrNameLst>
                                      </p:cBhvr>
                                      <p:to>
                                        <p:strVal val="visible"/>
                                      </p:to>
                                    </p:set>
                                    <p:animEffect transition="in" filter="fade">
                                      <p:cBhvr>
                                        <p:cTn id="135" dur="1250"/>
                                        <p:tgtEl>
                                          <p:spTgt spid="11"/>
                                        </p:tgtEl>
                                      </p:cBhvr>
                                    </p:animEffect>
                                  </p:childTnLst>
                                </p:cTn>
                              </p:par>
                              <p:par>
                                <p:cTn id="136" presetID="2" presetClass="entr" presetSubtype="8" fill="hold" grpId="0" nodeType="withEffect">
                                  <p:stCondLst>
                                    <p:cond delay="0"/>
                                  </p:stCondLst>
                                  <p:childTnLst>
                                    <p:set>
                                      <p:cBhvr>
                                        <p:cTn id="137" dur="1" fill="hold">
                                          <p:stCondLst>
                                            <p:cond delay="0"/>
                                          </p:stCondLst>
                                        </p:cTn>
                                        <p:tgtEl>
                                          <p:spTgt spid="13"/>
                                        </p:tgtEl>
                                        <p:attrNameLst>
                                          <p:attrName>style.visibility</p:attrName>
                                        </p:attrNameLst>
                                      </p:cBhvr>
                                      <p:to>
                                        <p:strVal val="visible"/>
                                      </p:to>
                                    </p:set>
                                    <p:anim calcmode="lin" valueType="num">
                                      <p:cBhvr additive="base">
                                        <p:cTn id="138" dur="1250" fill="hold"/>
                                        <p:tgtEl>
                                          <p:spTgt spid="13"/>
                                        </p:tgtEl>
                                        <p:attrNameLst>
                                          <p:attrName>ppt_x</p:attrName>
                                        </p:attrNameLst>
                                      </p:cBhvr>
                                      <p:tavLst>
                                        <p:tav tm="0">
                                          <p:val>
                                            <p:strVal val="0-#ppt_w/2"/>
                                          </p:val>
                                        </p:tav>
                                        <p:tav tm="100000">
                                          <p:val>
                                            <p:strVal val="#ppt_x"/>
                                          </p:val>
                                        </p:tav>
                                      </p:tavLst>
                                    </p:anim>
                                    <p:anim calcmode="lin" valueType="num">
                                      <p:cBhvr additive="base">
                                        <p:cTn id="139"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2" grpId="0"/>
      <p:bldP spid="13" grpId="0"/>
      <p:bldP spid="14" grpId="0"/>
      <p:bldP spid="14" grpId="1"/>
      <p:bldP spid="15" grpId="0"/>
      <p:bldP spid="15" grpId="1"/>
    </p:bld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798</TotalTime>
  <Words>536</Words>
  <Application>Microsoft Office PowerPoint</Application>
  <PresentationFormat>Diavoorstelling (4:3)</PresentationFormat>
  <Paragraphs>101</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Calibri Light</vt:lpstr>
      <vt:lpstr>Marr Sans</vt:lpstr>
      <vt:lpstr>Kantoorthema</vt:lpstr>
      <vt:lpstr>De jaren 90 Van euforie naar ontnuchtering</vt:lpstr>
      <vt:lpstr>De euforie</vt:lpstr>
      <vt:lpstr>Een wereld zonder oorlog</vt:lpstr>
      <vt:lpstr>Welvaart voor iedereen</vt:lpstr>
      <vt:lpstr>De ontnuchtering</vt:lpstr>
      <vt:lpstr>Universeel onbehagen</vt:lpstr>
      <vt:lpstr>Jaren 90 – Een transitie</vt:lpstr>
      <vt:lpstr>Naar een multipolaire wereld</vt:lpstr>
      <vt:lpstr>Naar een middenklassensamenleving</vt:lpstr>
      <vt:lpstr>Omgaan met onzekere tijden</vt:lpstr>
      <vt:lpstr>Terugtrekken in versterkte burcht</vt:lpstr>
      <vt:lpstr>De boel bij elkaar houden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jaren 90 Van euforie naar ontnuchtering</dc:title>
  <dc:creator>rik coolsaet</dc:creator>
  <cp:lastModifiedBy>rik coolsaet</cp:lastModifiedBy>
  <cp:revision>65</cp:revision>
  <dcterms:created xsi:type="dcterms:W3CDTF">2023-10-26T14:13:06Z</dcterms:created>
  <dcterms:modified xsi:type="dcterms:W3CDTF">2023-11-22T14:30:56Z</dcterms:modified>
</cp:coreProperties>
</file>