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88" r:id="rId3"/>
    <p:sldId id="287" r:id="rId4"/>
    <p:sldId id="260" r:id="rId5"/>
    <p:sldId id="275" r:id="rId6"/>
    <p:sldId id="276" r:id="rId7"/>
    <p:sldId id="286" r:id="rId8"/>
    <p:sldId id="284" r:id="rId9"/>
    <p:sldId id="282" r:id="rId10"/>
    <p:sldId id="285" r:id="rId11"/>
    <p:sldId id="271"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32" autoAdjust="0"/>
  </p:normalViewPr>
  <p:slideViewPr>
    <p:cSldViewPr snapToGrid="0">
      <p:cViewPr varScale="1">
        <p:scale>
          <a:sx n="78" d="100"/>
          <a:sy n="78" d="100"/>
        </p:scale>
        <p:origin x="1061"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8C659-E5E6-4778-849B-0C0EB10045B4}" type="datetimeFigureOut">
              <a:rPr lang="nl-BE" smtClean="0"/>
              <a:t>23/04/2022</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FFADC-329D-4704-AC1C-536F98939F61}" type="slidenum">
              <a:rPr lang="nl-BE" smtClean="0"/>
              <a:t>‹nr.›</a:t>
            </a:fld>
            <a:endParaRPr lang="nl-BE"/>
          </a:p>
        </p:txBody>
      </p:sp>
    </p:spTree>
    <p:extLst>
      <p:ext uri="{BB962C8B-B14F-4D97-AF65-F5344CB8AC3E}">
        <p14:creationId xmlns:p14="http://schemas.microsoft.com/office/powerpoint/2010/main" val="433345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8DFFADC-329D-4704-AC1C-536F98939F61}" type="slidenum">
              <a:rPr lang="nl-BE" smtClean="0"/>
              <a:t>5</a:t>
            </a:fld>
            <a:endParaRPr lang="nl-BE"/>
          </a:p>
        </p:txBody>
      </p:sp>
    </p:spTree>
    <p:extLst>
      <p:ext uri="{BB962C8B-B14F-4D97-AF65-F5344CB8AC3E}">
        <p14:creationId xmlns:p14="http://schemas.microsoft.com/office/powerpoint/2010/main" val="581888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8DFFADC-329D-4704-AC1C-536F98939F61}" type="slidenum">
              <a:rPr lang="nl-BE" smtClean="0"/>
              <a:t>6</a:t>
            </a:fld>
            <a:endParaRPr lang="nl-BE"/>
          </a:p>
        </p:txBody>
      </p:sp>
    </p:spTree>
    <p:extLst>
      <p:ext uri="{BB962C8B-B14F-4D97-AF65-F5344CB8AC3E}">
        <p14:creationId xmlns:p14="http://schemas.microsoft.com/office/powerpoint/2010/main" val="156486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E8DFFADC-329D-4704-AC1C-536F98939F61}" type="slidenum">
              <a:rPr lang="nl-BE" smtClean="0"/>
              <a:t>7</a:t>
            </a:fld>
            <a:endParaRPr lang="nl-BE"/>
          </a:p>
        </p:txBody>
      </p:sp>
    </p:spTree>
    <p:extLst>
      <p:ext uri="{BB962C8B-B14F-4D97-AF65-F5344CB8AC3E}">
        <p14:creationId xmlns:p14="http://schemas.microsoft.com/office/powerpoint/2010/main" val="3169640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4298FFC8-0390-4EA5-BC6C-03895A465788}" type="datetimeFigureOut">
              <a:rPr lang="nl-BE" smtClean="0"/>
              <a:t>23/04/2022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27C2861-F0D4-43C6-92FA-D8C6D816492F}" type="slidenum">
              <a:rPr lang="nl-BE" smtClean="0"/>
              <a:t>‹nr.›</a:t>
            </a:fld>
            <a:endParaRPr lang="nl-BE"/>
          </a:p>
        </p:txBody>
      </p:sp>
    </p:spTree>
    <p:extLst>
      <p:ext uri="{BB962C8B-B14F-4D97-AF65-F5344CB8AC3E}">
        <p14:creationId xmlns:p14="http://schemas.microsoft.com/office/powerpoint/2010/main" val="286654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98FFC8-0390-4EA5-BC6C-03895A465788}" type="datetimeFigureOut">
              <a:rPr lang="nl-BE" smtClean="0"/>
              <a:t>23/04/2022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27C2861-F0D4-43C6-92FA-D8C6D816492F}" type="slidenum">
              <a:rPr lang="nl-BE" smtClean="0"/>
              <a:t>‹nr.›</a:t>
            </a:fld>
            <a:endParaRPr lang="nl-BE"/>
          </a:p>
        </p:txBody>
      </p:sp>
    </p:spTree>
    <p:extLst>
      <p:ext uri="{BB962C8B-B14F-4D97-AF65-F5344CB8AC3E}">
        <p14:creationId xmlns:p14="http://schemas.microsoft.com/office/powerpoint/2010/main" val="3566233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98FFC8-0390-4EA5-BC6C-03895A465788}" type="datetimeFigureOut">
              <a:rPr lang="nl-BE" smtClean="0"/>
              <a:t>23/04/2022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27C2861-F0D4-43C6-92FA-D8C6D816492F}" type="slidenum">
              <a:rPr lang="nl-BE" smtClean="0"/>
              <a:t>‹nr.›</a:t>
            </a:fld>
            <a:endParaRPr lang="nl-BE"/>
          </a:p>
        </p:txBody>
      </p:sp>
    </p:spTree>
    <p:extLst>
      <p:ext uri="{BB962C8B-B14F-4D97-AF65-F5344CB8AC3E}">
        <p14:creationId xmlns:p14="http://schemas.microsoft.com/office/powerpoint/2010/main" val="1967058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298FFC8-0390-4EA5-BC6C-03895A465788}" type="datetimeFigureOut">
              <a:rPr lang="nl-BE" smtClean="0"/>
              <a:t>23/04/2022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27C2861-F0D4-43C6-92FA-D8C6D816492F}" type="slidenum">
              <a:rPr lang="nl-BE" smtClean="0"/>
              <a:t>‹nr.›</a:t>
            </a:fld>
            <a:endParaRPr lang="nl-BE"/>
          </a:p>
        </p:txBody>
      </p:sp>
    </p:spTree>
    <p:extLst>
      <p:ext uri="{BB962C8B-B14F-4D97-AF65-F5344CB8AC3E}">
        <p14:creationId xmlns:p14="http://schemas.microsoft.com/office/powerpoint/2010/main" val="3586709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4298FFC8-0390-4EA5-BC6C-03895A465788}" type="datetimeFigureOut">
              <a:rPr lang="nl-BE" smtClean="0"/>
              <a:t>23/04/2022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527C2861-F0D4-43C6-92FA-D8C6D816492F}" type="slidenum">
              <a:rPr lang="nl-BE" smtClean="0"/>
              <a:t>‹nr.›</a:t>
            </a:fld>
            <a:endParaRPr lang="nl-BE"/>
          </a:p>
        </p:txBody>
      </p:sp>
    </p:spTree>
    <p:extLst>
      <p:ext uri="{BB962C8B-B14F-4D97-AF65-F5344CB8AC3E}">
        <p14:creationId xmlns:p14="http://schemas.microsoft.com/office/powerpoint/2010/main" val="390106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4298FFC8-0390-4EA5-BC6C-03895A465788}" type="datetimeFigureOut">
              <a:rPr lang="nl-BE" smtClean="0"/>
              <a:t>23/04/2022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27C2861-F0D4-43C6-92FA-D8C6D816492F}" type="slidenum">
              <a:rPr lang="nl-BE" smtClean="0"/>
              <a:t>‹nr.›</a:t>
            </a:fld>
            <a:endParaRPr lang="nl-BE"/>
          </a:p>
        </p:txBody>
      </p:sp>
    </p:spTree>
    <p:extLst>
      <p:ext uri="{BB962C8B-B14F-4D97-AF65-F5344CB8AC3E}">
        <p14:creationId xmlns:p14="http://schemas.microsoft.com/office/powerpoint/2010/main" val="1587831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4298FFC8-0390-4EA5-BC6C-03895A465788}" type="datetimeFigureOut">
              <a:rPr lang="nl-BE" smtClean="0"/>
              <a:t>23/04/2022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527C2861-F0D4-43C6-92FA-D8C6D816492F}" type="slidenum">
              <a:rPr lang="nl-BE" smtClean="0"/>
              <a:t>‹nr.›</a:t>
            </a:fld>
            <a:endParaRPr lang="nl-BE"/>
          </a:p>
        </p:txBody>
      </p:sp>
    </p:spTree>
    <p:extLst>
      <p:ext uri="{BB962C8B-B14F-4D97-AF65-F5344CB8AC3E}">
        <p14:creationId xmlns:p14="http://schemas.microsoft.com/office/powerpoint/2010/main" val="1718395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4298FFC8-0390-4EA5-BC6C-03895A465788}" type="datetimeFigureOut">
              <a:rPr lang="nl-BE" smtClean="0"/>
              <a:t>23/04/2022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527C2861-F0D4-43C6-92FA-D8C6D816492F}" type="slidenum">
              <a:rPr lang="nl-BE" smtClean="0"/>
              <a:t>‹nr.›</a:t>
            </a:fld>
            <a:endParaRPr lang="nl-BE"/>
          </a:p>
        </p:txBody>
      </p:sp>
    </p:spTree>
    <p:extLst>
      <p:ext uri="{BB962C8B-B14F-4D97-AF65-F5344CB8AC3E}">
        <p14:creationId xmlns:p14="http://schemas.microsoft.com/office/powerpoint/2010/main" val="1888144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98FFC8-0390-4EA5-BC6C-03895A465788}" type="datetimeFigureOut">
              <a:rPr lang="nl-BE" smtClean="0"/>
              <a:t>23/04/2022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527C2861-F0D4-43C6-92FA-D8C6D816492F}" type="slidenum">
              <a:rPr lang="nl-BE" smtClean="0"/>
              <a:t>‹nr.›</a:t>
            </a:fld>
            <a:endParaRPr lang="nl-BE"/>
          </a:p>
        </p:txBody>
      </p:sp>
    </p:spTree>
    <p:extLst>
      <p:ext uri="{BB962C8B-B14F-4D97-AF65-F5344CB8AC3E}">
        <p14:creationId xmlns:p14="http://schemas.microsoft.com/office/powerpoint/2010/main" val="542190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98FFC8-0390-4EA5-BC6C-03895A465788}" type="datetimeFigureOut">
              <a:rPr lang="nl-BE" smtClean="0"/>
              <a:t>23/04/2022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27C2861-F0D4-43C6-92FA-D8C6D816492F}" type="slidenum">
              <a:rPr lang="nl-BE" smtClean="0"/>
              <a:t>‹nr.›</a:t>
            </a:fld>
            <a:endParaRPr lang="nl-BE"/>
          </a:p>
        </p:txBody>
      </p:sp>
    </p:spTree>
    <p:extLst>
      <p:ext uri="{BB962C8B-B14F-4D97-AF65-F5344CB8AC3E}">
        <p14:creationId xmlns:p14="http://schemas.microsoft.com/office/powerpoint/2010/main" val="428644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298FFC8-0390-4EA5-BC6C-03895A465788}" type="datetimeFigureOut">
              <a:rPr lang="nl-BE" smtClean="0"/>
              <a:t>23/04/2022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527C2861-F0D4-43C6-92FA-D8C6D816492F}" type="slidenum">
              <a:rPr lang="nl-BE" smtClean="0"/>
              <a:t>‹nr.›</a:t>
            </a:fld>
            <a:endParaRPr lang="nl-BE"/>
          </a:p>
        </p:txBody>
      </p:sp>
    </p:spTree>
    <p:extLst>
      <p:ext uri="{BB962C8B-B14F-4D97-AF65-F5344CB8AC3E}">
        <p14:creationId xmlns:p14="http://schemas.microsoft.com/office/powerpoint/2010/main" val="53987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8FFC8-0390-4EA5-BC6C-03895A465788}" type="datetimeFigureOut">
              <a:rPr lang="nl-BE" smtClean="0"/>
              <a:t>23/04/2022</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7C2861-F0D4-43C6-92FA-D8C6D816492F}" type="slidenum">
              <a:rPr lang="nl-BE" smtClean="0"/>
              <a:t>‹nr.›</a:t>
            </a:fld>
            <a:endParaRPr lang="nl-BE"/>
          </a:p>
        </p:txBody>
      </p:sp>
    </p:spTree>
    <p:extLst>
      <p:ext uri="{BB962C8B-B14F-4D97-AF65-F5344CB8AC3E}">
        <p14:creationId xmlns:p14="http://schemas.microsoft.com/office/powerpoint/2010/main" val="3632313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png"/><Relationship Id="rId3" Type="http://schemas.openxmlformats.org/officeDocument/2006/relationships/image" Target="../media/image54.png"/><Relationship Id="rId7" Type="http://schemas.openxmlformats.org/officeDocument/2006/relationships/image" Target="../media/image58.jpeg"/><Relationship Id="rId12" Type="http://schemas.openxmlformats.org/officeDocument/2006/relationships/image" Target="../media/image63.jpe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7.jpeg"/><Relationship Id="rId11" Type="http://schemas.openxmlformats.org/officeDocument/2006/relationships/image" Target="../media/image62.jpe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jpeg"/><Relationship Id="rId4" Type="http://schemas.openxmlformats.org/officeDocument/2006/relationships/image" Target="../media/image55.png"/><Relationship Id="rId9" Type="http://schemas.openxmlformats.org/officeDocument/2006/relationships/image" Target="../media/image60.jpeg"/><Relationship Id="rId14" Type="http://schemas.openxmlformats.org/officeDocument/2006/relationships/image" Target="../media/image65.jpg"/></Relationships>
</file>

<file path=ppt/slides/_rels/slide1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fif"/><Relationship Id="rId7"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10" Type="http://schemas.openxmlformats.org/officeDocument/2006/relationships/image" Target="../media/image2.jpg"/><Relationship Id="rId4" Type="http://schemas.openxmlformats.org/officeDocument/2006/relationships/image" Target="../media/image22.jpe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8" Type="http://schemas.openxmlformats.org/officeDocument/2006/relationships/image" Target="../media/image33.jpg"/><Relationship Id="rId3" Type="http://schemas.openxmlformats.org/officeDocument/2006/relationships/image" Target="../media/image28.jpeg"/><Relationship Id="rId7"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40.jfif"/><Relationship Id="rId3" Type="http://schemas.openxmlformats.org/officeDocument/2006/relationships/image" Target="../media/image35.jpeg"/><Relationship Id="rId7" Type="http://schemas.openxmlformats.org/officeDocument/2006/relationships/image" Target="../media/image39.jpg"/><Relationship Id="rId12" Type="http://schemas.openxmlformats.org/officeDocument/2006/relationships/image" Target="../media/image44.jpeg"/><Relationship Id="rId2" Type="http://schemas.openxmlformats.org/officeDocument/2006/relationships/image" Target="../media/image34.jfif"/><Relationship Id="rId1" Type="http://schemas.openxmlformats.org/officeDocument/2006/relationships/slideLayout" Target="../slideLayouts/slideLayout2.xml"/><Relationship Id="rId6" Type="http://schemas.openxmlformats.org/officeDocument/2006/relationships/image" Target="../media/image38.jfif"/><Relationship Id="rId11" Type="http://schemas.openxmlformats.org/officeDocument/2006/relationships/image" Target="../media/image43.jpeg"/><Relationship Id="rId5" Type="http://schemas.openxmlformats.org/officeDocument/2006/relationships/image" Target="../media/image37.jp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g"/></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g"/><Relationship Id="rId7" Type="http://schemas.openxmlformats.org/officeDocument/2006/relationships/image" Target="../media/image50.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47.jpg"/><Relationship Id="rId9" Type="http://schemas.openxmlformats.org/officeDocument/2006/relationships/image" Target="../media/image5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93E72-757E-4719-AAAE-228B5F958591}"/>
              </a:ext>
            </a:extLst>
          </p:cNvPr>
          <p:cNvSpPr>
            <a:spLocks noGrp="1"/>
          </p:cNvSpPr>
          <p:nvPr>
            <p:ph type="ctrTitle"/>
          </p:nvPr>
        </p:nvSpPr>
        <p:spPr/>
        <p:txBody>
          <a:bodyPr>
            <a:normAutofit fontScale="90000"/>
          </a:bodyPr>
          <a:lstStyle/>
          <a:p>
            <a:r>
              <a:rPr lang="nl-NL" b="0" i="0" dirty="0">
                <a:solidFill>
                  <a:srgbClr val="1E64C8"/>
                </a:solidFill>
                <a:effectLst/>
                <a:latin typeface="pannotext-medium"/>
              </a:rPr>
              <a:t>Onze tijd: complexer dan alles wat ooit voorafging ?</a:t>
            </a:r>
            <a:endParaRPr lang="nl-BE" dirty="0"/>
          </a:p>
        </p:txBody>
      </p:sp>
      <p:sp>
        <p:nvSpPr>
          <p:cNvPr id="3" name="Ondertitel 2">
            <a:extLst>
              <a:ext uri="{FF2B5EF4-FFF2-40B4-BE49-F238E27FC236}">
                <a16:creationId xmlns:a16="http://schemas.microsoft.com/office/drawing/2014/main" id="{276A34D5-CDEA-4C47-AF5A-4BAC261302BD}"/>
              </a:ext>
            </a:extLst>
          </p:cNvPr>
          <p:cNvSpPr>
            <a:spLocks noGrp="1"/>
          </p:cNvSpPr>
          <p:nvPr>
            <p:ph type="subTitle" idx="1"/>
          </p:nvPr>
        </p:nvSpPr>
        <p:spPr>
          <a:xfrm>
            <a:off x="1134035" y="4292725"/>
            <a:ext cx="6858000" cy="1655762"/>
          </a:xfrm>
        </p:spPr>
        <p:txBody>
          <a:bodyPr>
            <a:normAutofit/>
          </a:bodyPr>
          <a:lstStyle/>
          <a:p>
            <a:r>
              <a:rPr lang="nl-BE" dirty="0">
                <a:solidFill>
                  <a:schemeClr val="bg1">
                    <a:lumMod val="50000"/>
                  </a:schemeClr>
                </a:solidFill>
              </a:rPr>
              <a:t>Prof. dr. em. Rik Coolsaet</a:t>
            </a:r>
          </a:p>
          <a:p>
            <a:r>
              <a:rPr lang="nl-BE" b="0" i="1" dirty="0">
                <a:solidFill>
                  <a:schemeClr val="bg1">
                    <a:lumMod val="50000"/>
                  </a:schemeClr>
                </a:solidFill>
                <a:effectLst/>
                <a:latin typeface="pannotext-semilight"/>
              </a:rPr>
              <a:t>Onderwijscentrum Gent</a:t>
            </a:r>
          </a:p>
          <a:p>
            <a:r>
              <a:rPr lang="nl-BE">
                <a:solidFill>
                  <a:schemeClr val="bg1">
                    <a:lumMod val="50000"/>
                  </a:schemeClr>
                </a:solidFill>
              </a:rPr>
              <a:t>31 </a:t>
            </a:r>
            <a:r>
              <a:rPr lang="nl-BE" dirty="0">
                <a:solidFill>
                  <a:schemeClr val="bg1">
                    <a:lumMod val="50000"/>
                  </a:schemeClr>
                </a:solidFill>
              </a:rPr>
              <a:t>maart 2022</a:t>
            </a:r>
          </a:p>
          <a:p>
            <a:endParaRPr lang="nl-BE" dirty="0"/>
          </a:p>
        </p:txBody>
      </p:sp>
      <p:pic>
        <p:nvPicPr>
          <p:cNvPr id="5" name="Afbeelding 4">
            <a:extLst>
              <a:ext uri="{FF2B5EF4-FFF2-40B4-BE49-F238E27FC236}">
                <a16:creationId xmlns:a16="http://schemas.microsoft.com/office/drawing/2014/main" id="{EE2EAAA4-CFA6-4E70-875B-0CA290D2FE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14234" y="6014071"/>
            <a:ext cx="3205347" cy="843929"/>
          </a:xfrm>
          <a:prstGeom prst="rect">
            <a:avLst/>
          </a:prstGeom>
        </p:spPr>
      </p:pic>
    </p:spTree>
    <p:extLst>
      <p:ext uri="{BB962C8B-B14F-4D97-AF65-F5344CB8AC3E}">
        <p14:creationId xmlns:p14="http://schemas.microsoft.com/office/powerpoint/2010/main" val="3863324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30" y="559312"/>
            <a:ext cx="8819633" cy="885352"/>
          </a:xfrm>
        </p:spPr>
        <p:txBody>
          <a:bodyPr>
            <a:noAutofit/>
          </a:bodyPr>
          <a:lstStyle/>
          <a:p>
            <a:pPr algn="ctr"/>
            <a:r>
              <a:rPr lang="nl-BE" sz="4000" b="1" dirty="0"/>
              <a:t>De lijm van onze samenleving – Remedie 2</a:t>
            </a:r>
            <a:endParaRPr lang="nl-BE" sz="4000" b="1" dirty="0">
              <a:cs typeface="Calibri" panose="020F0502020204030204" pitchFamily="34" charset="0"/>
            </a:endParaRPr>
          </a:p>
        </p:txBody>
      </p:sp>
      <p:sp>
        <p:nvSpPr>
          <p:cNvPr id="3" name="Content Placeholder 2"/>
          <p:cNvSpPr>
            <a:spLocks noGrp="1"/>
          </p:cNvSpPr>
          <p:nvPr>
            <p:ph sz="quarter" idx="1"/>
          </p:nvPr>
        </p:nvSpPr>
        <p:spPr>
          <a:xfrm>
            <a:off x="628649" y="1444665"/>
            <a:ext cx="8170117" cy="5150687"/>
          </a:xfrm>
        </p:spPr>
        <p:txBody>
          <a:bodyPr>
            <a:normAutofit/>
          </a:bodyPr>
          <a:lstStyle/>
          <a:p>
            <a:r>
              <a:rPr lang="nl-NL" sz="2800" b="1" dirty="0">
                <a:latin typeface="Calibri" panose="020F0502020204030204" pitchFamily="34" charset="0"/>
                <a:cs typeface="Calibri" panose="020F0502020204030204" pitchFamily="34" charset="0"/>
              </a:rPr>
              <a:t>De boel bij elkaar houden</a:t>
            </a:r>
          </a:p>
          <a:p>
            <a:pPr lvl="1"/>
            <a:r>
              <a:rPr lang="nl-NL" sz="2400" dirty="0">
                <a:latin typeface="Calibri" panose="020F0502020204030204" pitchFamily="34" charset="0"/>
                <a:cs typeface="Calibri" panose="020F0502020204030204" pitchFamily="34" charset="0"/>
              </a:rPr>
              <a:t>Draagvlak voor solidariteit bestáát</a:t>
            </a:r>
          </a:p>
          <a:p>
            <a:pPr lvl="1"/>
            <a:r>
              <a:rPr lang="nl-NL" sz="2400" dirty="0">
                <a:latin typeface="Calibri" panose="020F0502020204030204" pitchFamily="34" charset="0"/>
                <a:cs typeface="Calibri" panose="020F0502020204030204" pitchFamily="34" charset="0"/>
              </a:rPr>
              <a:t>‘</a:t>
            </a:r>
            <a:r>
              <a:rPr lang="nl-NL" dirty="0">
                <a:latin typeface="Calibri" panose="020F0502020204030204" pitchFamily="34" charset="0"/>
                <a:cs typeface="Calibri" panose="020F0502020204030204" pitchFamily="34" charset="0"/>
              </a:rPr>
              <a:t>M</a:t>
            </a:r>
            <a:r>
              <a:rPr lang="nl-NL" sz="2400" dirty="0">
                <a:latin typeface="Calibri" panose="020F0502020204030204" pitchFamily="34" charset="0"/>
                <a:cs typeface="Calibri" panose="020F0502020204030204" pitchFamily="34" charset="0"/>
              </a:rPr>
              <a:t>et z’n allen erbij horen’: gedeelde toekomst verbindt</a:t>
            </a:r>
          </a:p>
          <a:p>
            <a:pPr lvl="1"/>
            <a:r>
              <a:rPr lang="nl-NL" sz="2400" dirty="0">
                <a:latin typeface="Calibri" panose="020F0502020204030204" pitchFamily="34" charset="0"/>
                <a:cs typeface="Calibri" panose="020F0502020204030204" pitchFamily="34" charset="0"/>
              </a:rPr>
              <a:t>Nieuw sociaal contract voor de </a:t>
            </a:r>
            <a:r>
              <a:rPr lang="nl-BE" dirty="0">
                <a:ea typeface="Times New Roman" panose="02020603050405020304" pitchFamily="18" charset="0"/>
              </a:rPr>
              <a:t>‘1/3-2/3’-samenleving</a:t>
            </a:r>
            <a:endParaRPr lang="nl-NL" sz="2400" dirty="0">
              <a:latin typeface="Calibri" panose="020F0502020204030204" pitchFamily="34" charset="0"/>
              <a:cs typeface="Calibri" panose="020F0502020204030204" pitchFamily="34" charset="0"/>
            </a:endParaRPr>
          </a:p>
          <a:p>
            <a:pPr lvl="2"/>
            <a:r>
              <a:rPr lang="nl-BE" altLang="nl-BE" sz="2000" dirty="0">
                <a:latin typeface="Calibri" pitchFamily="34" charset="0"/>
              </a:rPr>
              <a:t>Opvangen onzekerheid middenklasse</a:t>
            </a:r>
          </a:p>
          <a:p>
            <a:pPr lvl="2"/>
            <a:r>
              <a:rPr lang="nl-BE" altLang="nl-BE" sz="2000" dirty="0">
                <a:latin typeface="Calibri" pitchFamily="34" charset="0"/>
              </a:rPr>
              <a:t>Hoe lager op de ladder, hoe meer behoefte aan houvast</a:t>
            </a:r>
          </a:p>
          <a:p>
            <a:pPr lvl="2"/>
            <a:r>
              <a:rPr lang="nl-BE" altLang="nl-BE" sz="2000" dirty="0">
                <a:latin typeface="Calibri" pitchFamily="34" charset="0"/>
              </a:rPr>
              <a:t>Pijnpunten aanpakken en karikaturen ontzenuwen van superdiverse samenleving</a:t>
            </a:r>
          </a:p>
          <a:p>
            <a:pPr lvl="2"/>
            <a:r>
              <a:rPr lang="nl-BE" altLang="nl-BE" sz="2000" dirty="0">
                <a:latin typeface="Calibri" pitchFamily="34" charset="0"/>
              </a:rPr>
              <a:t>Bereidheid om ongelijkheden onder ogen te zien</a:t>
            </a:r>
          </a:p>
          <a:p>
            <a:pPr lvl="2"/>
            <a:r>
              <a:rPr lang="nl-BE" altLang="nl-BE" dirty="0">
                <a:latin typeface="Calibri" pitchFamily="34" charset="0"/>
              </a:rPr>
              <a:t>Klimaatcrisis: onze gedeelde toekomst</a:t>
            </a:r>
          </a:p>
          <a:p>
            <a:pPr lvl="1"/>
            <a:r>
              <a:rPr lang="nl-BE" dirty="0"/>
              <a:t>Geen altruïsme, maar maatschappelijke zekerheid</a:t>
            </a:r>
            <a:r>
              <a:rPr lang="nl-BE" i="1" dirty="0"/>
              <a:t> </a:t>
            </a:r>
          </a:p>
          <a:p>
            <a:pPr lvl="1"/>
            <a:r>
              <a:rPr lang="nl-BE" i="1" dirty="0"/>
              <a:t>Een goede samenleving is een samenleving die iederéén toelaat zijn en haar leven te verbeteren</a:t>
            </a:r>
            <a:endParaRPr lang="nl-BE" altLang="nl-BE" i="1" dirty="0">
              <a:latin typeface="Calibri" pitchFamily="34" charset="0"/>
            </a:endParaRPr>
          </a:p>
        </p:txBody>
      </p:sp>
      <p:sp>
        <p:nvSpPr>
          <p:cNvPr id="4" name="Rectangle 3"/>
          <p:cNvSpPr/>
          <p:nvPr/>
        </p:nvSpPr>
        <p:spPr>
          <a:xfrm>
            <a:off x="1259632" y="4930291"/>
            <a:ext cx="3851920" cy="369332"/>
          </a:xfrm>
          <a:prstGeom prst="rect">
            <a:avLst/>
          </a:prstGeom>
        </p:spPr>
        <p:txBody>
          <a:bodyPr wrap="square">
            <a:spAutoFit/>
          </a:bodyPr>
          <a:lstStyle/>
          <a:p>
            <a:endParaRPr lang="nl-BE" dirty="0"/>
          </a:p>
        </p:txBody>
      </p:sp>
      <p:pic>
        <p:nvPicPr>
          <p:cNvPr id="5" name="Picture 3">
            <a:extLst>
              <a:ext uri="{FF2B5EF4-FFF2-40B4-BE49-F238E27FC236}">
                <a16:creationId xmlns:a16="http://schemas.microsoft.com/office/drawing/2014/main" id="{42950FC7-BB3D-457C-9220-F6B2686826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0" y="2377647"/>
            <a:ext cx="4577839" cy="294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0D05EDC9-E030-4930-8F69-6B6A0C1198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623" y="2357688"/>
            <a:ext cx="4506278" cy="299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4">
            <a:extLst>
              <a:ext uri="{FF2B5EF4-FFF2-40B4-BE49-F238E27FC236}">
                <a16:creationId xmlns:a16="http://schemas.microsoft.com/office/drawing/2014/main" id="{007BE1AD-99A8-48B5-BF63-88D4F5F81110}"/>
              </a:ext>
            </a:extLst>
          </p:cNvPr>
          <p:cNvSpPr/>
          <p:nvPr/>
        </p:nvSpPr>
        <p:spPr>
          <a:xfrm>
            <a:off x="3977611" y="5352998"/>
            <a:ext cx="1872629" cy="230832"/>
          </a:xfrm>
          <a:prstGeom prst="rect">
            <a:avLst/>
          </a:prstGeom>
        </p:spPr>
        <p:txBody>
          <a:bodyPr wrap="none">
            <a:spAutoFit/>
          </a:bodyPr>
          <a:lstStyle/>
          <a:p>
            <a:r>
              <a:rPr lang="nl-NL" sz="900" b="1" dirty="0">
                <a:latin typeface="Calibri" panose="020F0502020204030204" pitchFamily="34" charset="0"/>
                <a:cs typeface="Calibri" panose="020F0502020204030204" pitchFamily="34" charset="0"/>
              </a:rPr>
              <a:t>CM Midden-Vlaanderen, april 2008</a:t>
            </a:r>
            <a:endParaRPr lang="en-US" sz="900" dirty="0"/>
          </a:p>
        </p:txBody>
      </p:sp>
      <p:pic>
        <p:nvPicPr>
          <p:cNvPr id="8" name="Picture 2">
            <a:extLst>
              <a:ext uri="{FF2B5EF4-FFF2-40B4-BE49-F238E27FC236}">
                <a16:creationId xmlns:a16="http://schemas.microsoft.com/office/drawing/2014/main" id="{C00D77D5-E3E4-4BCB-944A-C30474F6E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043" y="2550562"/>
            <a:ext cx="4133661" cy="4051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a:extLst>
              <a:ext uri="{FF2B5EF4-FFF2-40B4-BE49-F238E27FC236}">
                <a16:creationId xmlns:a16="http://schemas.microsoft.com/office/drawing/2014/main" id="{B7CA0262-1AB2-47C8-8B7F-848C1EEBC8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7114" y="2327699"/>
            <a:ext cx="3314700"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10">
            <a:extLst>
              <a:ext uri="{FF2B5EF4-FFF2-40B4-BE49-F238E27FC236}">
                <a16:creationId xmlns:a16="http://schemas.microsoft.com/office/drawing/2014/main" id="{98B60C59-321C-4B2E-B80A-A41A4218764D}"/>
              </a:ext>
            </a:extLst>
          </p:cNvPr>
          <p:cNvSpPr/>
          <p:nvPr/>
        </p:nvSpPr>
        <p:spPr>
          <a:xfrm>
            <a:off x="8084192" y="2100935"/>
            <a:ext cx="1040670" cy="230832"/>
          </a:xfrm>
          <a:prstGeom prst="rect">
            <a:avLst/>
          </a:prstGeom>
        </p:spPr>
        <p:txBody>
          <a:bodyPr wrap="none">
            <a:spAutoFit/>
          </a:bodyPr>
          <a:lstStyle/>
          <a:p>
            <a:r>
              <a:rPr lang="nl-NL" sz="900" i="1" dirty="0">
                <a:latin typeface="Calibri" panose="020F0502020204030204" pitchFamily="34" charset="0"/>
                <a:cs typeface="Calibri" panose="020F0502020204030204" pitchFamily="34" charset="0"/>
              </a:rPr>
              <a:t>Le </a:t>
            </a:r>
            <a:r>
              <a:rPr lang="nl-NL" sz="900" i="1" dirty="0" err="1">
                <a:latin typeface="Calibri" panose="020F0502020204030204" pitchFamily="34" charset="0"/>
                <a:cs typeface="Calibri" panose="020F0502020204030204" pitchFamily="34" charset="0"/>
              </a:rPr>
              <a:t>Soir</a:t>
            </a:r>
            <a:r>
              <a:rPr lang="nl-NL" sz="900" dirty="0">
                <a:latin typeface="Calibri" panose="020F0502020204030204" pitchFamily="34" charset="0"/>
                <a:cs typeface="Calibri" panose="020F0502020204030204" pitchFamily="34" charset="0"/>
              </a:rPr>
              <a:t>, 13/3/2018</a:t>
            </a:r>
            <a:endParaRPr lang="en-US" sz="900" dirty="0"/>
          </a:p>
        </p:txBody>
      </p:sp>
      <p:pic>
        <p:nvPicPr>
          <p:cNvPr id="11" name="Picture 4" descr="C:\Users\hcoolsae\Pictures\Actuele Vraagstukken\Peyrelevadeb.jpg">
            <a:extLst>
              <a:ext uri="{FF2B5EF4-FFF2-40B4-BE49-F238E27FC236}">
                <a16:creationId xmlns:a16="http://schemas.microsoft.com/office/drawing/2014/main" id="{5A6BAC36-B20E-4061-A8AE-821CE3E4F92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19714" y="2873301"/>
            <a:ext cx="3923928" cy="39548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hcoolsae\Pictures\Francqui\Knack 121207.jpg">
            <a:extLst>
              <a:ext uri="{FF2B5EF4-FFF2-40B4-BE49-F238E27FC236}">
                <a16:creationId xmlns:a16="http://schemas.microsoft.com/office/drawing/2014/main" id="{522B288B-F674-4EC4-8AF3-DF17063778D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84731" y="3947253"/>
            <a:ext cx="2059269" cy="287840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hcoolsae\Pictures\Actuele Vraagstukken\Walter Pauli 070218.jpg">
            <a:extLst>
              <a:ext uri="{FF2B5EF4-FFF2-40B4-BE49-F238E27FC236}">
                <a16:creationId xmlns:a16="http://schemas.microsoft.com/office/drawing/2014/main" id="{C3645675-EDDA-4804-BD4D-A01751D778B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79" y="3729664"/>
            <a:ext cx="5167861" cy="30963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C:\Users\hcoolsae\Pictures\Actuele Vraagstukken\Walter Pauli 070218 3.jpg">
            <a:extLst>
              <a:ext uri="{FF2B5EF4-FFF2-40B4-BE49-F238E27FC236}">
                <a16:creationId xmlns:a16="http://schemas.microsoft.com/office/drawing/2014/main" id="{29B2101C-4B94-4572-AA45-E9CEB2B486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5838021"/>
            <a:ext cx="5253935" cy="987635"/>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D7F31904-480A-4711-A13B-B47A85D425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96303" y="4318321"/>
            <a:ext cx="4535112" cy="2293549"/>
          </a:xfrm>
          <a:prstGeom prst="rect">
            <a:avLst/>
          </a:prstGeom>
        </p:spPr>
      </p:pic>
      <p:pic>
        <p:nvPicPr>
          <p:cNvPr id="18" name="Afbeelding 17">
            <a:extLst>
              <a:ext uri="{FF2B5EF4-FFF2-40B4-BE49-F238E27FC236}">
                <a16:creationId xmlns:a16="http://schemas.microsoft.com/office/drawing/2014/main" id="{E00F48CB-8F8A-4F65-81DE-78562A3E681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30467" y="4815187"/>
            <a:ext cx="2717158" cy="2037869"/>
          </a:xfrm>
          <a:prstGeom prst="rect">
            <a:avLst/>
          </a:prstGeom>
        </p:spPr>
      </p:pic>
      <p:pic>
        <p:nvPicPr>
          <p:cNvPr id="20" name="Afbeelding 19">
            <a:extLst>
              <a:ext uri="{FF2B5EF4-FFF2-40B4-BE49-F238E27FC236}">
                <a16:creationId xmlns:a16="http://schemas.microsoft.com/office/drawing/2014/main" id="{462AECAD-F796-4C5C-88C6-D1D6D5F297D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61538" y="5048829"/>
            <a:ext cx="2643421" cy="1799729"/>
          </a:xfrm>
          <a:prstGeom prst="rect">
            <a:avLst/>
          </a:prstGeom>
        </p:spPr>
      </p:pic>
      <p:pic>
        <p:nvPicPr>
          <p:cNvPr id="16" name="Afbeelding 15">
            <a:extLst>
              <a:ext uri="{FF2B5EF4-FFF2-40B4-BE49-F238E27FC236}">
                <a16:creationId xmlns:a16="http://schemas.microsoft.com/office/drawing/2014/main" id="{FAB37983-766D-4872-8469-B1D1396165F1}"/>
              </a:ext>
            </a:extLst>
          </p:cNvPr>
          <p:cNvPicPr>
            <a:picLocks noChangeAspect="1"/>
          </p:cNvPicPr>
          <p:nvPr/>
        </p:nvPicPr>
        <p:blipFill>
          <a:blip r:embed="rId13"/>
          <a:stretch>
            <a:fillRect/>
          </a:stretch>
        </p:blipFill>
        <p:spPr>
          <a:xfrm>
            <a:off x="1569361" y="2453385"/>
            <a:ext cx="6000750" cy="4000500"/>
          </a:xfrm>
          <a:prstGeom prst="rect">
            <a:avLst/>
          </a:prstGeom>
        </p:spPr>
      </p:pic>
      <p:sp>
        <p:nvSpPr>
          <p:cNvPr id="22" name="Tekstvak 21">
            <a:extLst>
              <a:ext uri="{FF2B5EF4-FFF2-40B4-BE49-F238E27FC236}">
                <a16:creationId xmlns:a16="http://schemas.microsoft.com/office/drawing/2014/main" id="{FE002FA9-6C3B-44E8-A386-06E00AEC225B}"/>
              </a:ext>
            </a:extLst>
          </p:cNvPr>
          <p:cNvSpPr txBox="1"/>
          <p:nvPr/>
        </p:nvSpPr>
        <p:spPr>
          <a:xfrm>
            <a:off x="4062120" y="6401229"/>
            <a:ext cx="1348750" cy="230832"/>
          </a:xfrm>
          <a:prstGeom prst="rect">
            <a:avLst/>
          </a:prstGeom>
          <a:noFill/>
        </p:spPr>
        <p:txBody>
          <a:bodyPr wrap="square">
            <a:spAutoFit/>
          </a:bodyPr>
          <a:lstStyle/>
          <a:p>
            <a:r>
              <a:rPr lang="nl-NL" sz="900" dirty="0">
                <a:latin typeface="Calibri" panose="020F0502020204030204" pitchFamily="34" charset="0"/>
                <a:cs typeface="Calibri" panose="020F0502020204030204" pitchFamily="34" charset="0"/>
              </a:rPr>
              <a:t>Vandenbroucke</a:t>
            </a:r>
            <a:r>
              <a:rPr lang="nl-NL" sz="900" b="1" dirty="0">
                <a:latin typeface="Calibri" panose="020F0502020204030204" pitchFamily="34" charset="0"/>
                <a:cs typeface="Calibri" panose="020F0502020204030204" pitchFamily="34" charset="0"/>
              </a:rPr>
              <a:t> </a:t>
            </a:r>
            <a:r>
              <a:rPr lang="nl-NL" sz="900" dirty="0">
                <a:latin typeface="Calibri" panose="020F0502020204030204" pitchFamily="34" charset="0"/>
                <a:cs typeface="Calibri" panose="020F0502020204030204" pitchFamily="34" charset="0"/>
              </a:rPr>
              <a:t>2018</a:t>
            </a:r>
            <a:endParaRPr lang="nl-BE" sz="900" dirty="0"/>
          </a:p>
        </p:txBody>
      </p:sp>
      <p:pic>
        <p:nvPicPr>
          <p:cNvPr id="21" name="Afbeelding 20" descr="Afbeelding met tekst&#10;&#10;Automatisch gegenereerde beschrijving">
            <a:extLst>
              <a:ext uri="{FF2B5EF4-FFF2-40B4-BE49-F238E27FC236}">
                <a16:creationId xmlns:a16="http://schemas.microsoft.com/office/drawing/2014/main" id="{8996B7A0-B9A6-415D-A414-EC4EF20DBFE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05650" y="2412084"/>
            <a:ext cx="4066293" cy="2452236"/>
          </a:xfrm>
          <a:prstGeom prst="rect">
            <a:avLst/>
          </a:prstGeom>
        </p:spPr>
      </p:pic>
      <p:pic>
        <p:nvPicPr>
          <p:cNvPr id="23" name="Afbeelding 22">
            <a:extLst>
              <a:ext uri="{FF2B5EF4-FFF2-40B4-BE49-F238E27FC236}">
                <a16:creationId xmlns:a16="http://schemas.microsoft.com/office/drawing/2014/main" id="{81B6AF0C-0730-4AD6-9B7D-EAFC745C5AE0}"/>
              </a:ext>
            </a:extLst>
          </p:cNvPr>
          <p:cNvPicPr>
            <a:picLocks noChangeAspect="1"/>
          </p:cNvPicPr>
          <p:nvPr/>
        </p:nvPicPr>
        <p:blipFill>
          <a:blip r:embed="rId15"/>
          <a:stretch>
            <a:fillRect/>
          </a:stretch>
        </p:blipFill>
        <p:spPr>
          <a:xfrm>
            <a:off x="1915837" y="4975697"/>
            <a:ext cx="5860288" cy="1882303"/>
          </a:xfrm>
          <a:prstGeom prst="rect">
            <a:avLst/>
          </a:prstGeom>
        </p:spPr>
      </p:pic>
    </p:spTree>
    <p:extLst>
      <p:ext uri="{BB962C8B-B14F-4D97-AF65-F5344CB8AC3E}">
        <p14:creationId xmlns:p14="http://schemas.microsoft.com/office/powerpoint/2010/main" val="167897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25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250"/>
                                        <p:tgtEl>
                                          <p:spTgt spid="6"/>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250"/>
                                        <p:tgtEl>
                                          <p:spTgt spid="5"/>
                                        </p:tgtEl>
                                      </p:cBhvr>
                                    </p:animEffect>
                                    <p:set>
                                      <p:cBhvr>
                                        <p:cTn id="31" dur="1" fill="hold">
                                          <p:stCondLst>
                                            <p:cond delay="1249"/>
                                          </p:stCondLst>
                                        </p:cTn>
                                        <p:tgtEl>
                                          <p:spTgt spid="5"/>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1250"/>
                                        <p:tgtEl>
                                          <p:spTgt spid="6"/>
                                        </p:tgtEl>
                                      </p:cBhvr>
                                    </p:animEffect>
                                    <p:set>
                                      <p:cBhvr>
                                        <p:cTn id="34" dur="1" fill="hold">
                                          <p:stCondLst>
                                            <p:cond delay="1249"/>
                                          </p:stCondLst>
                                        </p:cTn>
                                        <p:tgtEl>
                                          <p:spTgt spid="6"/>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250"/>
                                        <p:tgtEl>
                                          <p:spTgt spid="7"/>
                                        </p:tgtEl>
                                        <p:attrNameLst>
                                          <p:attrName>ppt_x</p:attrName>
                                        </p:attrNameLst>
                                      </p:cBhvr>
                                      <p:tavLst>
                                        <p:tav tm="0">
                                          <p:val>
                                            <p:strVal val="ppt_x"/>
                                          </p:val>
                                        </p:tav>
                                        <p:tav tm="100000">
                                          <p:val>
                                            <p:strVal val="ppt_x"/>
                                          </p:val>
                                        </p:tav>
                                      </p:tavLst>
                                    </p:anim>
                                    <p:anim calcmode="lin" valueType="num">
                                      <p:cBhvr additive="base">
                                        <p:cTn id="37" dur="1250"/>
                                        <p:tgtEl>
                                          <p:spTgt spid="7"/>
                                        </p:tgtEl>
                                        <p:attrNameLst>
                                          <p:attrName>ppt_y</p:attrName>
                                        </p:attrNameLst>
                                      </p:cBhvr>
                                      <p:tavLst>
                                        <p:tav tm="0">
                                          <p:val>
                                            <p:strVal val="ppt_y"/>
                                          </p:val>
                                        </p:tav>
                                        <p:tav tm="100000">
                                          <p:val>
                                            <p:strVal val="1+ppt_h/2"/>
                                          </p:val>
                                        </p:tav>
                                      </p:tavLst>
                                    </p:anim>
                                    <p:set>
                                      <p:cBhvr>
                                        <p:cTn id="38" dur="1" fill="hold">
                                          <p:stCondLst>
                                            <p:cond delay="1249"/>
                                          </p:stCondLst>
                                        </p:cTn>
                                        <p:tgtEl>
                                          <p:spTgt spid="7"/>
                                        </p:tgtEl>
                                        <p:attrNameLst>
                                          <p:attrName>style.visibility</p:attrName>
                                        </p:attrNameLst>
                                      </p:cBhvr>
                                      <p:to>
                                        <p:strVal val="hidden"/>
                                      </p:to>
                                    </p:set>
                                  </p:childTnLst>
                                </p:cTn>
                              </p:par>
                            </p:childTnLst>
                          </p:cTn>
                        </p:par>
                        <p:par>
                          <p:cTn id="39" fill="hold">
                            <p:stCondLst>
                              <p:cond delay="1250"/>
                            </p:stCondLst>
                            <p:childTnLst>
                              <p:par>
                                <p:cTn id="40" presetID="10"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250"/>
                                        <p:tgtEl>
                                          <p:spTgt spid="16"/>
                                        </p:tgtEl>
                                      </p:cBhvr>
                                    </p:animEffect>
                                  </p:childTnLst>
                                </p:cTn>
                              </p:par>
                              <p:par>
                                <p:cTn id="43" presetID="2" presetClass="entr" presetSubtype="4"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ppt_x"/>
                                          </p:val>
                                        </p:tav>
                                        <p:tav tm="100000">
                                          <p:val>
                                            <p:strVal val="#ppt_x"/>
                                          </p:val>
                                        </p:tav>
                                      </p:tavLst>
                                    </p:anim>
                                    <p:anim calcmode="lin" valueType="num">
                                      <p:cBhvr additive="base">
                                        <p:cTn id="4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250"/>
                                        <p:tgtEl>
                                          <p:spTgt spid="16"/>
                                        </p:tgtEl>
                                      </p:cBhvr>
                                    </p:animEffect>
                                    <p:set>
                                      <p:cBhvr>
                                        <p:cTn id="51" dur="1" fill="hold">
                                          <p:stCondLst>
                                            <p:cond delay="1249"/>
                                          </p:stCondLst>
                                        </p:cTn>
                                        <p:tgtEl>
                                          <p:spTgt spid="16"/>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22"/>
                                        </p:tgtEl>
                                        <p:attrNameLst>
                                          <p:attrName>ppt_x</p:attrName>
                                        </p:attrNameLst>
                                      </p:cBhvr>
                                      <p:tavLst>
                                        <p:tav tm="0">
                                          <p:val>
                                            <p:strVal val="ppt_x"/>
                                          </p:val>
                                        </p:tav>
                                        <p:tav tm="100000">
                                          <p:val>
                                            <p:strVal val="ppt_x"/>
                                          </p:val>
                                        </p:tav>
                                      </p:tavLst>
                                    </p:anim>
                                    <p:anim calcmode="lin" valueType="num">
                                      <p:cBhvr additive="base">
                                        <p:cTn id="54" dur="500"/>
                                        <p:tgtEl>
                                          <p:spTgt spid="22"/>
                                        </p:tgtEl>
                                        <p:attrNameLst>
                                          <p:attrName>ppt_y</p:attrName>
                                        </p:attrNameLst>
                                      </p:cBhvr>
                                      <p:tavLst>
                                        <p:tav tm="0">
                                          <p:val>
                                            <p:strVal val="ppt_y"/>
                                          </p:val>
                                        </p:tav>
                                        <p:tav tm="100000">
                                          <p:val>
                                            <p:strVal val="1+ppt_h/2"/>
                                          </p:val>
                                        </p:tav>
                                      </p:tavLst>
                                    </p:anim>
                                    <p:set>
                                      <p:cBhvr>
                                        <p:cTn id="55" dur="1" fill="hold">
                                          <p:stCondLst>
                                            <p:cond delay="499"/>
                                          </p:stCondLst>
                                        </p:cTn>
                                        <p:tgtEl>
                                          <p:spTgt spid="22"/>
                                        </p:tgtEl>
                                        <p:attrNameLst>
                                          <p:attrName>style.visibility</p:attrName>
                                        </p:attrNameLst>
                                      </p:cBhvr>
                                      <p:to>
                                        <p:strVal val="hidden"/>
                                      </p:to>
                                    </p:set>
                                  </p:childTnLst>
                                </p:cTn>
                              </p:par>
                            </p:childTnLst>
                          </p:cTn>
                        </p:par>
                        <p:par>
                          <p:cTn id="56" fill="hold">
                            <p:stCondLst>
                              <p:cond delay="1250"/>
                            </p:stCondLst>
                            <p:childTnLst>
                              <p:par>
                                <p:cTn id="57" presetID="10"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250"/>
                                        <p:tgtEl>
                                          <p:spTgt spid="8"/>
                                        </p:tgtEl>
                                      </p:cBhvr>
                                    </p:animEffect>
                                  </p:childTnLst>
                                </p:cTn>
                              </p:par>
                              <p:par>
                                <p:cTn id="60" presetID="10" presetClass="entr" presetSubtype="0" fill="hold" nodeType="with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1250"/>
                                        <p:tgtEl>
                                          <p:spTgt spid="9"/>
                                        </p:tgtEl>
                                      </p:cBhvr>
                                    </p:animEffect>
                                  </p:childTnLst>
                                </p:cTn>
                              </p:par>
                              <p:par>
                                <p:cTn id="63" presetID="2" presetClass="entr" presetSubtype="2"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1250" fill="hold"/>
                                        <p:tgtEl>
                                          <p:spTgt spid="10"/>
                                        </p:tgtEl>
                                        <p:attrNameLst>
                                          <p:attrName>ppt_x</p:attrName>
                                        </p:attrNameLst>
                                      </p:cBhvr>
                                      <p:tavLst>
                                        <p:tav tm="0">
                                          <p:val>
                                            <p:strVal val="1+#ppt_w/2"/>
                                          </p:val>
                                        </p:tav>
                                        <p:tav tm="100000">
                                          <p:val>
                                            <p:strVal val="#ppt_x"/>
                                          </p:val>
                                        </p:tav>
                                      </p:tavLst>
                                    </p:anim>
                                    <p:anim calcmode="lin" valueType="num">
                                      <p:cBhvr additive="base">
                                        <p:cTn id="66" dur="1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1250"/>
                                        <p:tgtEl>
                                          <p:spTgt spid="8"/>
                                        </p:tgtEl>
                                      </p:cBhvr>
                                    </p:animEffect>
                                    <p:set>
                                      <p:cBhvr>
                                        <p:cTn id="71" dur="1" fill="hold">
                                          <p:stCondLst>
                                            <p:cond delay="1249"/>
                                          </p:stCondLst>
                                        </p:cTn>
                                        <p:tgtEl>
                                          <p:spTgt spid="8"/>
                                        </p:tgtEl>
                                        <p:attrNameLst>
                                          <p:attrName>style.visibility</p:attrName>
                                        </p:attrNameLst>
                                      </p:cBhvr>
                                      <p:to>
                                        <p:strVal val="hidden"/>
                                      </p:to>
                                    </p:set>
                                  </p:childTnLst>
                                </p:cTn>
                              </p:par>
                              <p:par>
                                <p:cTn id="72" presetID="10" presetClass="exit" presetSubtype="0" fill="hold" nodeType="withEffect">
                                  <p:stCondLst>
                                    <p:cond delay="0"/>
                                  </p:stCondLst>
                                  <p:childTnLst>
                                    <p:animEffect transition="out" filter="fade">
                                      <p:cBhvr>
                                        <p:cTn id="73" dur="1250"/>
                                        <p:tgtEl>
                                          <p:spTgt spid="9"/>
                                        </p:tgtEl>
                                      </p:cBhvr>
                                    </p:animEffect>
                                    <p:set>
                                      <p:cBhvr>
                                        <p:cTn id="74" dur="1" fill="hold">
                                          <p:stCondLst>
                                            <p:cond delay="1249"/>
                                          </p:stCondLst>
                                        </p:cTn>
                                        <p:tgtEl>
                                          <p:spTgt spid="9"/>
                                        </p:tgtEl>
                                        <p:attrNameLst>
                                          <p:attrName>style.visibility</p:attrName>
                                        </p:attrNameLst>
                                      </p:cBhvr>
                                      <p:to>
                                        <p:strVal val="hidden"/>
                                      </p:to>
                                    </p:set>
                                  </p:childTnLst>
                                </p:cTn>
                              </p:par>
                              <p:par>
                                <p:cTn id="75" presetID="2" presetClass="exit" presetSubtype="2" fill="hold" grpId="1" nodeType="withEffect">
                                  <p:stCondLst>
                                    <p:cond delay="0"/>
                                  </p:stCondLst>
                                  <p:childTnLst>
                                    <p:anim calcmode="lin" valueType="num">
                                      <p:cBhvr additive="base">
                                        <p:cTn id="76" dur="1250"/>
                                        <p:tgtEl>
                                          <p:spTgt spid="10"/>
                                        </p:tgtEl>
                                        <p:attrNameLst>
                                          <p:attrName>ppt_x</p:attrName>
                                        </p:attrNameLst>
                                      </p:cBhvr>
                                      <p:tavLst>
                                        <p:tav tm="0">
                                          <p:val>
                                            <p:strVal val="ppt_x"/>
                                          </p:val>
                                        </p:tav>
                                        <p:tav tm="100000">
                                          <p:val>
                                            <p:strVal val="1+ppt_w/2"/>
                                          </p:val>
                                        </p:tav>
                                      </p:tavLst>
                                    </p:anim>
                                    <p:anim calcmode="lin" valueType="num">
                                      <p:cBhvr additive="base">
                                        <p:cTn id="77" dur="1250"/>
                                        <p:tgtEl>
                                          <p:spTgt spid="10"/>
                                        </p:tgtEl>
                                        <p:attrNameLst>
                                          <p:attrName>ppt_y</p:attrName>
                                        </p:attrNameLst>
                                      </p:cBhvr>
                                      <p:tavLst>
                                        <p:tav tm="0">
                                          <p:val>
                                            <p:strVal val="ppt_y"/>
                                          </p:val>
                                        </p:tav>
                                        <p:tav tm="100000">
                                          <p:val>
                                            <p:strVal val="ppt_y"/>
                                          </p:val>
                                        </p:tav>
                                      </p:tavLst>
                                    </p:anim>
                                    <p:set>
                                      <p:cBhvr>
                                        <p:cTn id="78" dur="1" fill="hold">
                                          <p:stCondLst>
                                            <p:cond delay="1249"/>
                                          </p:stCondLst>
                                        </p:cTn>
                                        <p:tgtEl>
                                          <p:spTgt spid="10"/>
                                        </p:tgtEl>
                                        <p:attrNameLst>
                                          <p:attrName>style.visibility</p:attrName>
                                        </p:attrNameLst>
                                      </p:cBhvr>
                                      <p:to>
                                        <p:strVal val="hidden"/>
                                      </p:to>
                                    </p:set>
                                  </p:childTnLst>
                                </p:cTn>
                              </p:par>
                            </p:childTnLst>
                          </p:cTn>
                        </p:par>
                        <p:par>
                          <p:cTn id="79" fill="hold">
                            <p:stCondLst>
                              <p:cond delay="1250"/>
                            </p:stCondLst>
                            <p:childTnLst>
                              <p:par>
                                <p:cTn id="80" presetID="10" presetClass="entr" presetSubtype="0"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125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fade">
                                      <p:cBhvr>
                                        <p:cTn id="87" dur="125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1250"/>
                                        <p:tgtEl>
                                          <p:spTgt spid="23"/>
                                        </p:tgtEl>
                                      </p:cBhvr>
                                    </p:animEffect>
                                    <p:set>
                                      <p:cBhvr>
                                        <p:cTn id="92" dur="1" fill="hold">
                                          <p:stCondLst>
                                            <p:cond delay="1249"/>
                                          </p:stCondLst>
                                        </p:cTn>
                                        <p:tgtEl>
                                          <p:spTgt spid="23"/>
                                        </p:tgtEl>
                                        <p:attrNameLst>
                                          <p:attrName>style.visibility</p:attrName>
                                        </p:attrNameLst>
                                      </p:cBhvr>
                                      <p:to>
                                        <p:strVal val="hidden"/>
                                      </p:to>
                                    </p:set>
                                  </p:childTnLst>
                                </p:cTn>
                              </p:par>
                              <p:par>
                                <p:cTn id="93" presetID="10" presetClass="exit" presetSubtype="0" fill="hold" nodeType="withEffect">
                                  <p:stCondLst>
                                    <p:cond delay="0"/>
                                  </p:stCondLst>
                                  <p:childTnLst>
                                    <p:animEffect transition="out" filter="fade">
                                      <p:cBhvr>
                                        <p:cTn id="94" dur="1250"/>
                                        <p:tgtEl>
                                          <p:spTgt spid="21"/>
                                        </p:tgtEl>
                                      </p:cBhvr>
                                    </p:animEffect>
                                    <p:set>
                                      <p:cBhvr>
                                        <p:cTn id="95" dur="1" fill="hold">
                                          <p:stCondLst>
                                            <p:cond delay="1249"/>
                                          </p:stCondLst>
                                        </p:cTn>
                                        <p:tgtEl>
                                          <p:spTgt spid="21"/>
                                        </p:tgtEl>
                                        <p:attrNameLst>
                                          <p:attrName>style.visibility</p:attrName>
                                        </p:attrNameLst>
                                      </p:cBhvr>
                                      <p:to>
                                        <p:strVal val="hidden"/>
                                      </p:to>
                                    </p:set>
                                  </p:childTnLst>
                                </p:cTn>
                              </p:par>
                            </p:childTnLst>
                          </p:cTn>
                        </p:par>
                        <p:par>
                          <p:cTn id="96" fill="hold">
                            <p:stCondLst>
                              <p:cond delay="1250"/>
                            </p:stCondLst>
                            <p:childTnLst>
                              <p:par>
                                <p:cTn id="97" presetID="2" presetClass="entr" presetSubtype="8" fill="hold" nodeType="afterEffect">
                                  <p:stCondLst>
                                    <p:cond delay="0"/>
                                  </p:stCondLst>
                                  <p:childTnLst>
                                    <p:set>
                                      <p:cBhvr>
                                        <p:cTn id="98" dur="1" fill="hold">
                                          <p:stCondLst>
                                            <p:cond delay="0"/>
                                          </p:stCondLst>
                                        </p:cTn>
                                        <p:tgtEl>
                                          <p:spTgt spid="3">
                                            <p:txEl>
                                              <p:pRg st="2" end="2"/>
                                            </p:txEl>
                                          </p:spTgt>
                                        </p:tgtEl>
                                        <p:attrNameLst>
                                          <p:attrName>style.visibility</p:attrName>
                                        </p:attrNameLst>
                                      </p:cBhvr>
                                      <p:to>
                                        <p:strVal val="visible"/>
                                      </p:to>
                                    </p:set>
                                    <p:anim calcmode="lin" valueType="num">
                                      <p:cBhvr additive="base">
                                        <p:cTn id="99" dur="1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00" dur="1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fade">
                                      <p:cBhvr>
                                        <p:cTn id="105" dur="1500"/>
                                        <p:tgtEl>
                                          <p:spTgt spid="11"/>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xit" presetSubtype="0" fill="hold" nodeType="clickEffect">
                                  <p:stCondLst>
                                    <p:cond delay="0"/>
                                  </p:stCondLst>
                                  <p:childTnLst>
                                    <p:animEffect transition="out" filter="fade">
                                      <p:cBhvr>
                                        <p:cTn id="109" dur="1500"/>
                                        <p:tgtEl>
                                          <p:spTgt spid="11"/>
                                        </p:tgtEl>
                                      </p:cBhvr>
                                    </p:animEffect>
                                    <p:set>
                                      <p:cBhvr>
                                        <p:cTn id="110" dur="1" fill="hold">
                                          <p:stCondLst>
                                            <p:cond delay="1499"/>
                                          </p:stCondLst>
                                        </p:cTn>
                                        <p:tgtEl>
                                          <p:spTgt spid="11"/>
                                        </p:tgtEl>
                                        <p:attrNameLst>
                                          <p:attrName>style.visibility</p:attrName>
                                        </p:attrNameLst>
                                      </p:cBhvr>
                                      <p:to>
                                        <p:strVal val="hidden"/>
                                      </p:to>
                                    </p:set>
                                  </p:childTnLst>
                                </p:cTn>
                              </p:par>
                              <p:par>
                                <p:cTn id="111" presetID="10" presetClass="entr" presetSubtype="0" fill="hold" nodeType="withEffect">
                                  <p:stCondLst>
                                    <p:cond delay="0"/>
                                  </p:stCondLst>
                                  <p:childTnLst>
                                    <p:set>
                                      <p:cBhvr>
                                        <p:cTn id="112" dur="1" fill="hold">
                                          <p:stCondLst>
                                            <p:cond delay="0"/>
                                          </p:stCondLst>
                                        </p:cTn>
                                        <p:tgtEl>
                                          <p:spTgt spid="13"/>
                                        </p:tgtEl>
                                        <p:attrNameLst>
                                          <p:attrName>style.visibility</p:attrName>
                                        </p:attrNameLst>
                                      </p:cBhvr>
                                      <p:to>
                                        <p:strVal val="visible"/>
                                      </p:to>
                                    </p:set>
                                    <p:animEffect transition="in" filter="fade">
                                      <p:cBhvr>
                                        <p:cTn id="113" dur="1250"/>
                                        <p:tgtEl>
                                          <p:spTgt spid="13"/>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fade">
                                      <p:cBhvr>
                                        <p:cTn id="118" dur="1250"/>
                                        <p:tgtEl>
                                          <p:spTgt spid="14"/>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xit" presetSubtype="0" fill="hold" nodeType="clickEffect">
                                  <p:stCondLst>
                                    <p:cond delay="0"/>
                                  </p:stCondLst>
                                  <p:childTnLst>
                                    <p:animEffect transition="out" filter="fade">
                                      <p:cBhvr>
                                        <p:cTn id="122" dur="1250"/>
                                        <p:tgtEl>
                                          <p:spTgt spid="13"/>
                                        </p:tgtEl>
                                      </p:cBhvr>
                                    </p:animEffect>
                                    <p:set>
                                      <p:cBhvr>
                                        <p:cTn id="123" dur="1" fill="hold">
                                          <p:stCondLst>
                                            <p:cond delay="1249"/>
                                          </p:stCondLst>
                                        </p:cTn>
                                        <p:tgtEl>
                                          <p:spTgt spid="13"/>
                                        </p:tgtEl>
                                        <p:attrNameLst>
                                          <p:attrName>style.visibility</p:attrName>
                                        </p:attrNameLst>
                                      </p:cBhvr>
                                      <p:to>
                                        <p:strVal val="hidden"/>
                                      </p:to>
                                    </p:set>
                                  </p:childTnLst>
                                </p:cTn>
                              </p:par>
                              <p:par>
                                <p:cTn id="124" presetID="10" presetClass="exit" presetSubtype="0" fill="hold" nodeType="withEffect">
                                  <p:stCondLst>
                                    <p:cond delay="0"/>
                                  </p:stCondLst>
                                  <p:childTnLst>
                                    <p:animEffect transition="out" filter="fade">
                                      <p:cBhvr>
                                        <p:cTn id="125" dur="1250"/>
                                        <p:tgtEl>
                                          <p:spTgt spid="14"/>
                                        </p:tgtEl>
                                      </p:cBhvr>
                                    </p:animEffect>
                                    <p:set>
                                      <p:cBhvr>
                                        <p:cTn id="126" dur="1" fill="hold">
                                          <p:stCondLst>
                                            <p:cond delay="1249"/>
                                          </p:stCondLst>
                                        </p:cTn>
                                        <p:tgtEl>
                                          <p:spTgt spid="14"/>
                                        </p:tgtEl>
                                        <p:attrNameLst>
                                          <p:attrName>style.visibility</p:attrName>
                                        </p:attrNameLst>
                                      </p:cBhvr>
                                      <p:to>
                                        <p:strVal val="hidden"/>
                                      </p:to>
                                    </p:set>
                                  </p:childTnLst>
                                </p:cTn>
                              </p:par>
                            </p:childTnLst>
                          </p:cTn>
                        </p:par>
                        <p:par>
                          <p:cTn id="127" fill="hold">
                            <p:stCondLst>
                              <p:cond delay="1250"/>
                            </p:stCondLst>
                            <p:childTnLst>
                              <p:par>
                                <p:cTn id="128" presetID="2" presetClass="entr" presetSubtype="8" fill="hold" nodeType="afterEffect">
                                  <p:stCondLst>
                                    <p:cond delay="0"/>
                                  </p:stCondLst>
                                  <p:childTnLst>
                                    <p:set>
                                      <p:cBhvr>
                                        <p:cTn id="129" dur="1" fill="hold">
                                          <p:stCondLst>
                                            <p:cond delay="0"/>
                                          </p:stCondLst>
                                        </p:cTn>
                                        <p:tgtEl>
                                          <p:spTgt spid="3">
                                            <p:txEl>
                                              <p:pRg st="3" end="3"/>
                                            </p:txEl>
                                          </p:spTgt>
                                        </p:tgtEl>
                                        <p:attrNameLst>
                                          <p:attrName>style.visibility</p:attrName>
                                        </p:attrNameLst>
                                      </p:cBhvr>
                                      <p:to>
                                        <p:strVal val="visible"/>
                                      </p:to>
                                    </p:set>
                                    <p:anim calcmode="lin" valueType="num">
                                      <p:cBhvr additive="base">
                                        <p:cTn id="130" dur="1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31" dur="1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8" fill="hold" nodeType="clickEffect">
                                  <p:stCondLst>
                                    <p:cond delay="0"/>
                                  </p:stCondLst>
                                  <p:childTnLst>
                                    <p:set>
                                      <p:cBhvr>
                                        <p:cTn id="135" dur="1" fill="hold">
                                          <p:stCondLst>
                                            <p:cond delay="0"/>
                                          </p:stCondLst>
                                        </p:cTn>
                                        <p:tgtEl>
                                          <p:spTgt spid="3">
                                            <p:txEl>
                                              <p:pRg st="4" end="4"/>
                                            </p:txEl>
                                          </p:spTgt>
                                        </p:tgtEl>
                                        <p:attrNameLst>
                                          <p:attrName>style.visibility</p:attrName>
                                        </p:attrNameLst>
                                      </p:cBhvr>
                                      <p:to>
                                        <p:strVal val="visible"/>
                                      </p:to>
                                    </p:set>
                                    <p:anim calcmode="lin" valueType="num">
                                      <p:cBhvr additive="base">
                                        <p:cTn id="136" dur="1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37" dur="1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8" fill="hold" nodeType="clickEffect">
                                  <p:stCondLst>
                                    <p:cond delay="0"/>
                                  </p:stCondLst>
                                  <p:childTnLst>
                                    <p:set>
                                      <p:cBhvr>
                                        <p:cTn id="141" dur="1" fill="hold">
                                          <p:stCondLst>
                                            <p:cond delay="0"/>
                                          </p:stCondLst>
                                        </p:cTn>
                                        <p:tgtEl>
                                          <p:spTgt spid="3">
                                            <p:txEl>
                                              <p:pRg st="5" end="5"/>
                                            </p:txEl>
                                          </p:spTgt>
                                        </p:tgtEl>
                                        <p:attrNameLst>
                                          <p:attrName>style.visibility</p:attrName>
                                        </p:attrNameLst>
                                      </p:cBhvr>
                                      <p:to>
                                        <p:strVal val="visible"/>
                                      </p:to>
                                    </p:set>
                                    <p:anim calcmode="lin" valueType="num">
                                      <p:cBhvr additive="base">
                                        <p:cTn id="142" dur="1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3" dur="1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144" fill="hold">
                            <p:stCondLst>
                              <p:cond delay="1500"/>
                            </p:stCondLst>
                            <p:childTnLst>
                              <p:par>
                                <p:cTn id="145" presetID="10" presetClass="entr" presetSubtype="0" fill="hold" nodeType="afterEffect">
                                  <p:stCondLst>
                                    <p:cond delay="0"/>
                                  </p:stCondLst>
                                  <p:childTnLst>
                                    <p:set>
                                      <p:cBhvr>
                                        <p:cTn id="146" dur="1" fill="hold">
                                          <p:stCondLst>
                                            <p:cond delay="0"/>
                                          </p:stCondLst>
                                        </p:cTn>
                                        <p:tgtEl>
                                          <p:spTgt spid="12"/>
                                        </p:tgtEl>
                                        <p:attrNameLst>
                                          <p:attrName>style.visibility</p:attrName>
                                        </p:attrNameLst>
                                      </p:cBhvr>
                                      <p:to>
                                        <p:strVal val="visible"/>
                                      </p:to>
                                    </p:set>
                                    <p:animEffect transition="in" filter="fade">
                                      <p:cBhvr>
                                        <p:cTn id="147" dur="1250"/>
                                        <p:tgtEl>
                                          <p:spTgt spid="12"/>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xit" presetSubtype="0" fill="hold" nodeType="clickEffect">
                                  <p:stCondLst>
                                    <p:cond delay="0"/>
                                  </p:stCondLst>
                                  <p:childTnLst>
                                    <p:animEffect transition="out" filter="fade">
                                      <p:cBhvr>
                                        <p:cTn id="151" dur="1250"/>
                                        <p:tgtEl>
                                          <p:spTgt spid="12"/>
                                        </p:tgtEl>
                                      </p:cBhvr>
                                    </p:animEffect>
                                    <p:set>
                                      <p:cBhvr>
                                        <p:cTn id="152" dur="1" fill="hold">
                                          <p:stCondLst>
                                            <p:cond delay="1249"/>
                                          </p:stCondLst>
                                        </p:cTn>
                                        <p:tgtEl>
                                          <p:spTgt spid="12"/>
                                        </p:tgtEl>
                                        <p:attrNameLst>
                                          <p:attrName>style.visibility</p:attrName>
                                        </p:attrNameLst>
                                      </p:cBhvr>
                                      <p:to>
                                        <p:strVal val="hidden"/>
                                      </p:to>
                                    </p:set>
                                  </p:childTnLst>
                                </p:cTn>
                              </p:par>
                            </p:childTnLst>
                          </p:cTn>
                        </p:par>
                        <p:par>
                          <p:cTn id="153" fill="hold">
                            <p:stCondLst>
                              <p:cond delay="1250"/>
                            </p:stCondLst>
                            <p:childTnLst>
                              <p:par>
                                <p:cTn id="154" presetID="2" presetClass="entr" presetSubtype="8" fill="hold" nodeType="afterEffect">
                                  <p:stCondLst>
                                    <p:cond delay="0"/>
                                  </p:stCondLst>
                                  <p:childTnLst>
                                    <p:set>
                                      <p:cBhvr>
                                        <p:cTn id="155" dur="1" fill="hold">
                                          <p:stCondLst>
                                            <p:cond delay="0"/>
                                          </p:stCondLst>
                                        </p:cTn>
                                        <p:tgtEl>
                                          <p:spTgt spid="3">
                                            <p:txEl>
                                              <p:pRg st="6" end="6"/>
                                            </p:txEl>
                                          </p:spTgt>
                                        </p:tgtEl>
                                        <p:attrNameLst>
                                          <p:attrName>style.visibility</p:attrName>
                                        </p:attrNameLst>
                                      </p:cBhvr>
                                      <p:to>
                                        <p:strVal val="visible"/>
                                      </p:to>
                                    </p:set>
                                    <p:anim calcmode="lin" valueType="num">
                                      <p:cBhvr additive="base">
                                        <p:cTn id="156" dur="1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57" dur="1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158" fill="hold">
                            <p:stCondLst>
                              <p:cond delay="2750"/>
                            </p:stCondLst>
                            <p:childTnLst>
                              <p:par>
                                <p:cTn id="159" presetID="10" presetClass="entr" presetSubtype="0" fill="hold" nodeType="afterEffect">
                                  <p:stCondLst>
                                    <p:cond delay="0"/>
                                  </p:stCondLst>
                                  <p:childTnLst>
                                    <p:set>
                                      <p:cBhvr>
                                        <p:cTn id="160" dur="1" fill="hold">
                                          <p:stCondLst>
                                            <p:cond delay="0"/>
                                          </p:stCondLst>
                                        </p:cTn>
                                        <p:tgtEl>
                                          <p:spTgt spid="17"/>
                                        </p:tgtEl>
                                        <p:attrNameLst>
                                          <p:attrName>style.visibility</p:attrName>
                                        </p:attrNameLst>
                                      </p:cBhvr>
                                      <p:to>
                                        <p:strVal val="visible"/>
                                      </p:to>
                                    </p:set>
                                    <p:animEffect transition="in" filter="fade">
                                      <p:cBhvr>
                                        <p:cTn id="161" dur="1250"/>
                                        <p:tgtEl>
                                          <p:spTgt spid="17"/>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xit" presetSubtype="0" fill="hold" nodeType="clickEffect">
                                  <p:stCondLst>
                                    <p:cond delay="0"/>
                                  </p:stCondLst>
                                  <p:childTnLst>
                                    <p:animEffect transition="out" filter="fade">
                                      <p:cBhvr>
                                        <p:cTn id="165" dur="1250"/>
                                        <p:tgtEl>
                                          <p:spTgt spid="17"/>
                                        </p:tgtEl>
                                      </p:cBhvr>
                                    </p:animEffect>
                                    <p:set>
                                      <p:cBhvr>
                                        <p:cTn id="166" dur="1" fill="hold">
                                          <p:stCondLst>
                                            <p:cond delay="1249"/>
                                          </p:stCondLst>
                                        </p:cTn>
                                        <p:tgtEl>
                                          <p:spTgt spid="17"/>
                                        </p:tgtEl>
                                        <p:attrNameLst>
                                          <p:attrName>style.visibility</p:attrName>
                                        </p:attrNameLst>
                                      </p:cBhvr>
                                      <p:to>
                                        <p:strVal val="hidden"/>
                                      </p:to>
                                    </p:set>
                                  </p:childTnLst>
                                </p:cTn>
                              </p:par>
                            </p:childTnLst>
                          </p:cTn>
                        </p:par>
                        <p:par>
                          <p:cTn id="167" fill="hold">
                            <p:stCondLst>
                              <p:cond delay="1250"/>
                            </p:stCondLst>
                            <p:childTnLst>
                              <p:par>
                                <p:cTn id="168" presetID="2" presetClass="entr" presetSubtype="8" fill="hold" nodeType="afterEffect">
                                  <p:stCondLst>
                                    <p:cond delay="0"/>
                                  </p:stCondLst>
                                  <p:childTnLst>
                                    <p:set>
                                      <p:cBhvr>
                                        <p:cTn id="169" dur="1" fill="hold">
                                          <p:stCondLst>
                                            <p:cond delay="0"/>
                                          </p:stCondLst>
                                        </p:cTn>
                                        <p:tgtEl>
                                          <p:spTgt spid="3">
                                            <p:txEl>
                                              <p:pRg st="7" end="7"/>
                                            </p:txEl>
                                          </p:spTgt>
                                        </p:tgtEl>
                                        <p:attrNameLst>
                                          <p:attrName>style.visibility</p:attrName>
                                        </p:attrNameLst>
                                      </p:cBhvr>
                                      <p:to>
                                        <p:strVal val="visible"/>
                                      </p:to>
                                    </p:set>
                                    <p:anim calcmode="lin" valueType="num">
                                      <p:cBhvr additive="base">
                                        <p:cTn id="170" dur="1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71" dur="1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172" fill="hold">
                            <p:stCondLst>
                              <p:cond delay="2750"/>
                            </p:stCondLst>
                            <p:childTnLst>
                              <p:par>
                                <p:cTn id="173" presetID="10" presetClass="entr" presetSubtype="0" fill="hold" nodeType="afterEffect">
                                  <p:stCondLst>
                                    <p:cond delay="0"/>
                                  </p:stCondLst>
                                  <p:childTnLst>
                                    <p:set>
                                      <p:cBhvr>
                                        <p:cTn id="174" dur="1" fill="hold">
                                          <p:stCondLst>
                                            <p:cond delay="0"/>
                                          </p:stCondLst>
                                        </p:cTn>
                                        <p:tgtEl>
                                          <p:spTgt spid="20"/>
                                        </p:tgtEl>
                                        <p:attrNameLst>
                                          <p:attrName>style.visibility</p:attrName>
                                        </p:attrNameLst>
                                      </p:cBhvr>
                                      <p:to>
                                        <p:strVal val="visible"/>
                                      </p:to>
                                    </p:set>
                                    <p:animEffect transition="in" filter="fade">
                                      <p:cBhvr>
                                        <p:cTn id="175" dur="1250"/>
                                        <p:tgtEl>
                                          <p:spTgt spid="20"/>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xit" presetSubtype="0" fill="hold" nodeType="clickEffect">
                                  <p:stCondLst>
                                    <p:cond delay="0"/>
                                  </p:stCondLst>
                                  <p:childTnLst>
                                    <p:animEffect transition="out" filter="fade">
                                      <p:cBhvr>
                                        <p:cTn id="179" dur="1250"/>
                                        <p:tgtEl>
                                          <p:spTgt spid="20"/>
                                        </p:tgtEl>
                                      </p:cBhvr>
                                    </p:animEffect>
                                    <p:set>
                                      <p:cBhvr>
                                        <p:cTn id="180" dur="1" fill="hold">
                                          <p:stCondLst>
                                            <p:cond delay="1249"/>
                                          </p:stCondLst>
                                        </p:cTn>
                                        <p:tgtEl>
                                          <p:spTgt spid="20"/>
                                        </p:tgtEl>
                                        <p:attrNameLst>
                                          <p:attrName>style.visibility</p:attrName>
                                        </p:attrNameLst>
                                      </p:cBhvr>
                                      <p:to>
                                        <p:strVal val="hidden"/>
                                      </p:to>
                                    </p:set>
                                  </p:childTnLst>
                                </p:cTn>
                              </p:par>
                            </p:childTnLst>
                          </p:cTn>
                        </p:par>
                        <p:par>
                          <p:cTn id="181" fill="hold">
                            <p:stCondLst>
                              <p:cond delay="1250"/>
                            </p:stCondLst>
                            <p:childTnLst>
                              <p:par>
                                <p:cTn id="182" presetID="2" presetClass="entr" presetSubtype="8" fill="hold" nodeType="afterEffect">
                                  <p:stCondLst>
                                    <p:cond delay="0"/>
                                  </p:stCondLst>
                                  <p:childTnLst>
                                    <p:set>
                                      <p:cBhvr>
                                        <p:cTn id="183" dur="1" fill="hold">
                                          <p:stCondLst>
                                            <p:cond delay="0"/>
                                          </p:stCondLst>
                                        </p:cTn>
                                        <p:tgtEl>
                                          <p:spTgt spid="3">
                                            <p:txEl>
                                              <p:pRg st="8" end="8"/>
                                            </p:txEl>
                                          </p:spTgt>
                                        </p:tgtEl>
                                        <p:attrNameLst>
                                          <p:attrName>style.visibility</p:attrName>
                                        </p:attrNameLst>
                                      </p:cBhvr>
                                      <p:to>
                                        <p:strVal val="visible"/>
                                      </p:to>
                                    </p:set>
                                    <p:anim calcmode="lin" valueType="num">
                                      <p:cBhvr additive="base">
                                        <p:cTn id="184" dur="1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85" dur="1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par>
                          <p:cTn id="186" fill="hold">
                            <p:stCondLst>
                              <p:cond delay="2750"/>
                            </p:stCondLst>
                            <p:childTnLst>
                              <p:par>
                                <p:cTn id="187" presetID="10" presetClass="entr" presetSubtype="0" fill="hold" nodeType="afterEffect">
                                  <p:stCondLst>
                                    <p:cond delay="0"/>
                                  </p:stCondLst>
                                  <p:childTnLst>
                                    <p:set>
                                      <p:cBhvr>
                                        <p:cTn id="188" dur="1" fill="hold">
                                          <p:stCondLst>
                                            <p:cond delay="0"/>
                                          </p:stCondLst>
                                        </p:cTn>
                                        <p:tgtEl>
                                          <p:spTgt spid="18"/>
                                        </p:tgtEl>
                                        <p:attrNameLst>
                                          <p:attrName>style.visibility</p:attrName>
                                        </p:attrNameLst>
                                      </p:cBhvr>
                                      <p:to>
                                        <p:strVal val="visible"/>
                                      </p:to>
                                    </p:set>
                                    <p:animEffect transition="in" filter="fade">
                                      <p:cBhvr>
                                        <p:cTn id="189" dur="1250"/>
                                        <p:tgtEl>
                                          <p:spTgt spid="18"/>
                                        </p:tgtEl>
                                      </p:cBhvr>
                                    </p:animEffect>
                                  </p:childTnLst>
                                </p:cTn>
                              </p:par>
                            </p:childTnLst>
                          </p:cTn>
                        </p:par>
                      </p:childTnLst>
                    </p:cTn>
                  </p:par>
                  <p:par>
                    <p:cTn id="190" fill="hold">
                      <p:stCondLst>
                        <p:cond delay="indefinite"/>
                      </p:stCondLst>
                      <p:childTnLst>
                        <p:par>
                          <p:cTn id="191" fill="hold">
                            <p:stCondLst>
                              <p:cond delay="0"/>
                            </p:stCondLst>
                            <p:childTnLst>
                              <p:par>
                                <p:cTn id="192" presetID="10" presetClass="exit" presetSubtype="0" fill="hold" nodeType="clickEffect">
                                  <p:stCondLst>
                                    <p:cond delay="0"/>
                                  </p:stCondLst>
                                  <p:childTnLst>
                                    <p:animEffect transition="out" filter="fade">
                                      <p:cBhvr>
                                        <p:cTn id="193" dur="1250"/>
                                        <p:tgtEl>
                                          <p:spTgt spid="18"/>
                                        </p:tgtEl>
                                      </p:cBhvr>
                                    </p:animEffect>
                                    <p:set>
                                      <p:cBhvr>
                                        <p:cTn id="194" dur="1" fill="hold">
                                          <p:stCondLst>
                                            <p:cond delay="1249"/>
                                          </p:stCondLst>
                                        </p:cTn>
                                        <p:tgtEl>
                                          <p:spTgt spid="18"/>
                                        </p:tgtEl>
                                        <p:attrNameLst>
                                          <p:attrName>style.visibility</p:attrName>
                                        </p:attrNameLst>
                                      </p:cBhvr>
                                      <p:to>
                                        <p:strVal val="hidden"/>
                                      </p:to>
                                    </p:set>
                                  </p:childTnLst>
                                </p:cTn>
                              </p:par>
                            </p:childTnLst>
                          </p:cTn>
                        </p:par>
                        <p:par>
                          <p:cTn id="195" fill="hold">
                            <p:stCondLst>
                              <p:cond delay="1250"/>
                            </p:stCondLst>
                            <p:childTnLst>
                              <p:par>
                                <p:cTn id="196" presetID="2" presetClass="entr" presetSubtype="8" fill="hold" nodeType="afterEffect">
                                  <p:stCondLst>
                                    <p:cond delay="0"/>
                                  </p:stCondLst>
                                  <p:childTnLst>
                                    <p:set>
                                      <p:cBhvr>
                                        <p:cTn id="197" dur="1" fill="hold">
                                          <p:stCondLst>
                                            <p:cond delay="0"/>
                                          </p:stCondLst>
                                        </p:cTn>
                                        <p:tgtEl>
                                          <p:spTgt spid="3">
                                            <p:txEl>
                                              <p:pRg st="9" end="9"/>
                                            </p:txEl>
                                          </p:spTgt>
                                        </p:tgtEl>
                                        <p:attrNameLst>
                                          <p:attrName>style.visibility</p:attrName>
                                        </p:attrNameLst>
                                      </p:cBhvr>
                                      <p:to>
                                        <p:strVal val="visible"/>
                                      </p:to>
                                    </p:set>
                                    <p:anim calcmode="lin" valueType="num">
                                      <p:cBhvr additive="base">
                                        <p:cTn id="198" dur="1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99" dur="1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8" fill="hold" nodeType="clickEffect">
                                  <p:stCondLst>
                                    <p:cond delay="0"/>
                                  </p:stCondLst>
                                  <p:childTnLst>
                                    <p:set>
                                      <p:cBhvr>
                                        <p:cTn id="203" dur="1" fill="hold">
                                          <p:stCondLst>
                                            <p:cond delay="0"/>
                                          </p:stCondLst>
                                        </p:cTn>
                                        <p:tgtEl>
                                          <p:spTgt spid="3">
                                            <p:txEl>
                                              <p:pRg st="10" end="10"/>
                                            </p:txEl>
                                          </p:spTgt>
                                        </p:tgtEl>
                                        <p:attrNameLst>
                                          <p:attrName>style.visibility</p:attrName>
                                        </p:attrNameLst>
                                      </p:cBhvr>
                                      <p:to>
                                        <p:strVal val="visible"/>
                                      </p:to>
                                    </p:set>
                                    <p:anim calcmode="lin" valueType="num">
                                      <p:cBhvr additive="base">
                                        <p:cTn id="204" dur="150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205" dur="150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0" grpId="0"/>
      <p:bldP spid="10" grpId="1"/>
      <p:bldP spid="22" grpId="0"/>
      <p:bldP spid="2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E7515DE-0D89-4498-9555-26A8EDACFEBE}"/>
              </a:ext>
            </a:extLst>
          </p:cNvPr>
          <p:cNvPicPr>
            <a:picLocks noChangeAspect="1"/>
          </p:cNvPicPr>
          <p:nvPr/>
        </p:nvPicPr>
        <p:blipFill>
          <a:blip r:embed="rId2"/>
          <a:stretch>
            <a:fillRect/>
          </a:stretch>
        </p:blipFill>
        <p:spPr>
          <a:xfrm>
            <a:off x="2610786" y="574829"/>
            <a:ext cx="3796922" cy="5708342"/>
          </a:xfrm>
          <a:prstGeom prst="rect">
            <a:avLst/>
          </a:prstGeom>
        </p:spPr>
      </p:pic>
    </p:spTree>
    <p:extLst>
      <p:ext uri="{BB962C8B-B14F-4D97-AF65-F5344CB8AC3E}">
        <p14:creationId xmlns:p14="http://schemas.microsoft.com/office/powerpoint/2010/main" val="2342603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792162"/>
            <a:ext cx="7886700" cy="4351338"/>
          </a:xfrm>
        </p:spPr>
        <p:txBody>
          <a:bodyPr>
            <a:normAutofit/>
          </a:bodyPr>
          <a:lstStyle/>
          <a:p>
            <a:pPr marL="0" indent="0" algn="ctr">
              <a:buNone/>
            </a:pPr>
            <a:r>
              <a:rPr lang="nl-BE" sz="4000" b="1" dirty="0">
                <a:latin typeface="+mj-lt"/>
              </a:rPr>
              <a:t>De geschiedenis is …</a:t>
            </a:r>
          </a:p>
          <a:p>
            <a:pPr marL="0" indent="0" algn="ctr">
              <a:buNone/>
            </a:pPr>
            <a:endParaRPr lang="nl-BE" b="1" dirty="0">
              <a:latin typeface="+mj-lt"/>
            </a:endParaRPr>
          </a:p>
          <a:p>
            <a:pPr marL="0" indent="0" algn="ctr">
              <a:buNone/>
            </a:pPr>
            <a:r>
              <a:rPr lang="nl-BE" sz="4000" b="1" dirty="0">
                <a:latin typeface="+mj-lt"/>
              </a:rPr>
              <a:t>… zoals de afvaart van de </a:t>
            </a:r>
            <a:r>
              <a:rPr lang="nl-BE" sz="4000" b="1" dirty="0" err="1">
                <a:latin typeface="+mj-lt"/>
              </a:rPr>
              <a:t>Lesse</a:t>
            </a:r>
            <a:endParaRPr lang="nl-BE" sz="4000" b="1" dirty="0">
              <a:latin typeface="+mj-lt"/>
            </a:endParaRPr>
          </a:p>
        </p:txBody>
      </p:sp>
      <p:pic>
        <p:nvPicPr>
          <p:cNvPr id="4" name="Afbeelding 3" descr="Afbeelding met tekst, rood&#10;&#10;Automatisch gegenereerde beschrijving">
            <a:extLst>
              <a:ext uri="{FF2B5EF4-FFF2-40B4-BE49-F238E27FC236}">
                <a16:creationId xmlns:a16="http://schemas.microsoft.com/office/drawing/2014/main" id="{3886B34C-9741-40A4-8B12-5661610686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0264" y="2715820"/>
            <a:ext cx="6221690" cy="4142180"/>
          </a:xfrm>
          <a:prstGeom prst="rect">
            <a:avLst/>
          </a:prstGeom>
        </p:spPr>
      </p:pic>
    </p:spTree>
    <p:extLst>
      <p:ext uri="{BB962C8B-B14F-4D97-AF65-F5344CB8AC3E}">
        <p14:creationId xmlns:p14="http://schemas.microsoft.com/office/powerpoint/2010/main" val="83926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nl-BE" sz="4000" b="1" dirty="0"/>
              <a:t>De ongerustheid van Zoë</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2" descr="C:\Users\hcoolsae\Pictures\Actuele Vraagstukken\DM Student 2015b.jpg">
            <a:extLst>
              <a:ext uri="{FF2B5EF4-FFF2-40B4-BE49-F238E27FC236}">
                <a16:creationId xmlns:a16="http://schemas.microsoft.com/office/drawing/2014/main" id="{10B09536-B7C0-41A7-BADD-495671D4B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371" y="1847850"/>
            <a:ext cx="3160769" cy="4302813"/>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16">
            <a:extLst>
              <a:ext uri="{FF2B5EF4-FFF2-40B4-BE49-F238E27FC236}">
                <a16:creationId xmlns:a16="http://schemas.microsoft.com/office/drawing/2014/main" id="{DA298F08-4FC3-4F51-B452-091D97348F43}"/>
              </a:ext>
            </a:extLst>
          </p:cNvPr>
          <p:cNvSpPr txBox="1"/>
          <p:nvPr/>
        </p:nvSpPr>
        <p:spPr>
          <a:xfrm>
            <a:off x="1692448" y="6171500"/>
            <a:ext cx="1217768" cy="233975"/>
          </a:xfrm>
          <a:prstGeom prst="rect">
            <a:avLst/>
          </a:prstGeom>
          <a:noFill/>
        </p:spPr>
        <p:txBody>
          <a:bodyPr wrap="square">
            <a:spAutoFit/>
          </a:bodyPr>
          <a:lstStyle/>
          <a:p>
            <a:r>
              <a:rPr lang="nl-BE" sz="900" dirty="0">
                <a:effectLst/>
                <a:latin typeface="Calibri" panose="020F0502020204030204" pitchFamily="34" charset="0"/>
                <a:ea typeface="Calibri" panose="020F0502020204030204" pitchFamily="34" charset="0"/>
                <a:cs typeface="Times New Roman" panose="02020603050405020304" pitchFamily="18" charset="0"/>
              </a:rPr>
              <a:t>23 september 2015</a:t>
            </a:r>
            <a:endParaRPr lang="nl-BE" sz="900" dirty="0"/>
          </a:p>
        </p:txBody>
      </p:sp>
      <p:pic>
        <p:nvPicPr>
          <p:cNvPr id="6" name="Afbeelding 4">
            <a:extLst>
              <a:ext uri="{FF2B5EF4-FFF2-40B4-BE49-F238E27FC236}">
                <a16:creationId xmlns:a16="http://schemas.microsoft.com/office/drawing/2014/main" id="{1AD420DD-07E0-4C5B-9A68-80D7F1A24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371" y="1757091"/>
            <a:ext cx="3121778" cy="2456321"/>
          </a:xfrm>
          <a:prstGeom prst="rect">
            <a:avLst/>
          </a:prstGeom>
        </p:spPr>
      </p:pic>
      <p:sp>
        <p:nvSpPr>
          <p:cNvPr id="7" name="Tekstvak 11">
            <a:extLst>
              <a:ext uri="{FF2B5EF4-FFF2-40B4-BE49-F238E27FC236}">
                <a16:creationId xmlns:a16="http://schemas.microsoft.com/office/drawing/2014/main" id="{D3EF1FC8-0748-4E75-8300-AC955AC7E423}"/>
              </a:ext>
            </a:extLst>
          </p:cNvPr>
          <p:cNvSpPr txBox="1"/>
          <p:nvPr/>
        </p:nvSpPr>
        <p:spPr>
          <a:xfrm>
            <a:off x="1692448" y="4192719"/>
            <a:ext cx="1217768" cy="233975"/>
          </a:xfrm>
          <a:prstGeom prst="rect">
            <a:avLst/>
          </a:prstGeom>
          <a:noFill/>
        </p:spPr>
        <p:txBody>
          <a:bodyPr wrap="square">
            <a:spAutoFit/>
          </a:bodyPr>
          <a:lstStyle/>
          <a:p>
            <a:pPr>
              <a:lnSpc>
                <a:spcPct val="107000"/>
              </a:lnSpc>
              <a:spcAft>
                <a:spcPts val="800"/>
              </a:spcAft>
            </a:pPr>
            <a:r>
              <a:rPr lang="nl-BE" sz="900" dirty="0">
                <a:effectLst/>
                <a:latin typeface="Calibri" panose="020F0502020204030204" pitchFamily="34" charset="0"/>
                <a:ea typeface="Calibri" panose="020F0502020204030204" pitchFamily="34" charset="0"/>
                <a:cs typeface="Times New Roman" panose="02020603050405020304" pitchFamily="18" charset="0"/>
              </a:rPr>
              <a:t>14 september 2021</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507" y="1757090"/>
            <a:ext cx="3635158" cy="5029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75981" y="3365529"/>
            <a:ext cx="4642168" cy="507831"/>
          </a:xfrm>
          <a:prstGeom prst="rect">
            <a:avLst/>
          </a:prstGeom>
        </p:spPr>
        <p:txBody>
          <a:bodyPr wrap="none">
            <a:spAutoFit/>
          </a:bodyPr>
          <a:lstStyle/>
          <a:p>
            <a:r>
              <a:rPr lang="nl-BE" b="1" dirty="0"/>
              <a:t>Ons politiek systeem moet grondig veranderen</a:t>
            </a:r>
          </a:p>
          <a:p>
            <a:pPr algn="ctr"/>
            <a:r>
              <a:rPr lang="nl-BE" sz="900" b="1" dirty="0"/>
              <a:t>(21 oktober 2021)</a:t>
            </a:r>
            <a:endParaRPr lang="en-US" sz="900" dirty="0"/>
          </a:p>
        </p:txBody>
      </p:sp>
    </p:spTree>
    <p:extLst>
      <p:ext uri="{BB962C8B-B14F-4D97-AF65-F5344CB8AC3E}">
        <p14:creationId xmlns:p14="http://schemas.microsoft.com/office/powerpoint/2010/main" val="409810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250"/>
                                        <p:tgtEl>
                                          <p:spTgt spid="4"/>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250"/>
                                        <p:tgtEl>
                                          <p:spTgt spid="4"/>
                                        </p:tgtEl>
                                      </p:cBhvr>
                                    </p:animEffect>
                                    <p:set>
                                      <p:cBhvr>
                                        <p:cTn id="17" dur="1" fill="hold">
                                          <p:stCondLst>
                                            <p:cond delay="1249"/>
                                          </p:stCondLst>
                                        </p:cTn>
                                        <p:tgtEl>
                                          <p:spTgt spid="4"/>
                                        </p:tgtEl>
                                        <p:attrNameLst>
                                          <p:attrName>style.visibility</p:attrName>
                                        </p:attrNameLst>
                                      </p:cBhvr>
                                      <p:to>
                                        <p:strVal val="hidden"/>
                                      </p:to>
                                    </p:set>
                                  </p:childTnLst>
                                </p:cTn>
                              </p:par>
                              <p:par>
                                <p:cTn id="18" presetID="2" presetClass="exit" presetSubtype="4" fill="hold" grpId="1" nodeType="withEffect">
                                  <p:stCondLst>
                                    <p:cond delay="0"/>
                                  </p:stCondLst>
                                  <p:childTnLst>
                                    <p:anim calcmode="lin" valueType="num">
                                      <p:cBhvr additive="base">
                                        <p:cTn id="19" dur="1250"/>
                                        <p:tgtEl>
                                          <p:spTgt spid="5"/>
                                        </p:tgtEl>
                                        <p:attrNameLst>
                                          <p:attrName>ppt_x</p:attrName>
                                        </p:attrNameLst>
                                      </p:cBhvr>
                                      <p:tavLst>
                                        <p:tav tm="0">
                                          <p:val>
                                            <p:strVal val="ppt_x"/>
                                          </p:val>
                                        </p:tav>
                                        <p:tav tm="100000">
                                          <p:val>
                                            <p:strVal val="ppt_x"/>
                                          </p:val>
                                        </p:tav>
                                      </p:tavLst>
                                    </p:anim>
                                    <p:anim calcmode="lin" valueType="num">
                                      <p:cBhvr additive="base">
                                        <p:cTn id="20" dur="1250"/>
                                        <p:tgtEl>
                                          <p:spTgt spid="5"/>
                                        </p:tgtEl>
                                        <p:attrNameLst>
                                          <p:attrName>ppt_y</p:attrName>
                                        </p:attrNameLst>
                                      </p:cBhvr>
                                      <p:tavLst>
                                        <p:tav tm="0">
                                          <p:val>
                                            <p:strVal val="ppt_y"/>
                                          </p:val>
                                        </p:tav>
                                        <p:tav tm="100000">
                                          <p:val>
                                            <p:strVal val="1+ppt_h/2"/>
                                          </p:val>
                                        </p:tav>
                                      </p:tavLst>
                                    </p:anim>
                                    <p:set>
                                      <p:cBhvr>
                                        <p:cTn id="21" dur="1" fill="hold">
                                          <p:stCondLst>
                                            <p:cond delay="1249"/>
                                          </p:stCondLst>
                                        </p:cTn>
                                        <p:tgtEl>
                                          <p:spTgt spid="5"/>
                                        </p:tgtEl>
                                        <p:attrNameLst>
                                          <p:attrName>style.visibility</p:attrName>
                                        </p:attrNameLst>
                                      </p:cBhvr>
                                      <p:to>
                                        <p:strVal val="hidden"/>
                                      </p:to>
                                    </p:set>
                                  </p:childTnLst>
                                </p:cTn>
                              </p:par>
                              <p:par>
                                <p:cTn id="22" presetID="2" presetClass="entr" presetSubtype="8"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250" fill="hold"/>
                                        <p:tgtEl>
                                          <p:spTgt spid="6"/>
                                        </p:tgtEl>
                                        <p:attrNameLst>
                                          <p:attrName>ppt_x</p:attrName>
                                        </p:attrNameLst>
                                      </p:cBhvr>
                                      <p:tavLst>
                                        <p:tav tm="0">
                                          <p:val>
                                            <p:strVal val="0-#ppt_w/2"/>
                                          </p:val>
                                        </p:tav>
                                        <p:tav tm="100000">
                                          <p:val>
                                            <p:strVal val="#ppt_x"/>
                                          </p:val>
                                        </p:tav>
                                      </p:tavLst>
                                    </p:anim>
                                    <p:anim calcmode="lin" valueType="num">
                                      <p:cBhvr additive="base">
                                        <p:cTn id="25" dur="125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250" fill="hold"/>
                                        <p:tgtEl>
                                          <p:spTgt spid="7"/>
                                        </p:tgtEl>
                                        <p:attrNameLst>
                                          <p:attrName>ppt_x</p:attrName>
                                        </p:attrNameLst>
                                      </p:cBhvr>
                                      <p:tavLst>
                                        <p:tav tm="0">
                                          <p:val>
                                            <p:strVal val="0-#ppt_w/2"/>
                                          </p:val>
                                        </p:tav>
                                        <p:tav tm="100000">
                                          <p:val>
                                            <p:strVal val="#ppt_x"/>
                                          </p:val>
                                        </p:tav>
                                      </p:tavLst>
                                    </p:anim>
                                    <p:anim calcmode="lin" valueType="num">
                                      <p:cBhvr additive="base">
                                        <p:cTn id="29" dur="1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1250"/>
                                        <p:tgtEl>
                                          <p:spTgt spid="6"/>
                                        </p:tgtEl>
                                      </p:cBhvr>
                                    </p:animEffect>
                                    <p:set>
                                      <p:cBhvr>
                                        <p:cTn id="34" dur="1" fill="hold">
                                          <p:stCondLst>
                                            <p:cond delay="1249"/>
                                          </p:stCondLst>
                                        </p:cTn>
                                        <p:tgtEl>
                                          <p:spTgt spid="6"/>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250"/>
                                        <p:tgtEl>
                                          <p:spTgt spid="7"/>
                                        </p:tgtEl>
                                        <p:attrNameLst>
                                          <p:attrName>ppt_x</p:attrName>
                                        </p:attrNameLst>
                                      </p:cBhvr>
                                      <p:tavLst>
                                        <p:tav tm="0">
                                          <p:val>
                                            <p:strVal val="ppt_x"/>
                                          </p:val>
                                        </p:tav>
                                        <p:tav tm="100000">
                                          <p:val>
                                            <p:strVal val="ppt_x"/>
                                          </p:val>
                                        </p:tav>
                                      </p:tavLst>
                                    </p:anim>
                                    <p:anim calcmode="lin" valueType="num">
                                      <p:cBhvr additive="base">
                                        <p:cTn id="37" dur="1250"/>
                                        <p:tgtEl>
                                          <p:spTgt spid="7"/>
                                        </p:tgtEl>
                                        <p:attrNameLst>
                                          <p:attrName>ppt_y</p:attrName>
                                        </p:attrNameLst>
                                      </p:cBhvr>
                                      <p:tavLst>
                                        <p:tav tm="0">
                                          <p:val>
                                            <p:strVal val="ppt_y"/>
                                          </p:val>
                                        </p:tav>
                                        <p:tav tm="100000">
                                          <p:val>
                                            <p:strVal val="1+ppt_h/2"/>
                                          </p:val>
                                        </p:tav>
                                      </p:tavLst>
                                    </p:anim>
                                    <p:set>
                                      <p:cBhvr>
                                        <p:cTn id="38" dur="1" fill="hold">
                                          <p:stCondLst>
                                            <p:cond delay="1249"/>
                                          </p:stCondLst>
                                        </p:cTn>
                                        <p:tgtEl>
                                          <p:spTgt spid="7"/>
                                        </p:tgtEl>
                                        <p:attrNameLst>
                                          <p:attrName>style.visibility</p:attrName>
                                        </p:attrNameLst>
                                      </p:cBhvr>
                                      <p:to>
                                        <p:strVal val="hidden"/>
                                      </p:to>
                                    </p:set>
                                  </p:childTnLst>
                                </p:cTn>
                              </p:par>
                            </p:childTnLst>
                          </p:cTn>
                        </p:par>
                        <p:par>
                          <p:cTn id="39" fill="hold">
                            <p:stCondLst>
                              <p:cond delay="1250"/>
                            </p:stCondLst>
                            <p:childTnLst>
                              <p:par>
                                <p:cTn id="40" presetID="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1250" fill="hold"/>
                                        <p:tgtEl>
                                          <p:spTgt spid="8"/>
                                        </p:tgtEl>
                                        <p:attrNameLst>
                                          <p:attrName>ppt_x</p:attrName>
                                        </p:attrNameLst>
                                      </p:cBhvr>
                                      <p:tavLst>
                                        <p:tav tm="0">
                                          <p:val>
                                            <p:strVal val="0-#ppt_w/2"/>
                                          </p:val>
                                        </p:tav>
                                        <p:tav tm="100000">
                                          <p:val>
                                            <p:strVal val="#ppt_x"/>
                                          </p:val>
                                        </p:tav>
                                      </p:tavLst>
                                    </p:anim>
                                    <p:anim calcmode="lin" valueType="num">
                                      <p:cBhvr additive="base">
                                        <p:cTn id="43" dur="125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10" presetClass="entr" presetSubtype="0" fill="hold" nodeType="afterEffect">
                                  <p:stCondLst>
                                    <p:cond delay="0"/>
                                  </p:stCondLst>
                                  <p:childTnLst>
                                    <p:set>
                                      <p:cBhvr>
                                        <p:cTn id="46" dur="1" fill="hold">
                                          <p:stCondLst>
                                            <p:cond delay="0"/>
                                          </p:stCondLst>
                                        </p:cTn>
                                        <p:tgtEl>
                                          <p:spTgt spid="1027"/>
                                        </p:tgtEl>
                                        <p:attrNameLst>
                                          <p:attrName>style.visibility</p:attrName>
                                        </p:attrNameLst>
                                      </p:cBhvr>
                                      <p:to>
                                        <p:strVal val="visible"/>
                                      </p:to>
                                    </p:set>
                                    <p:animEffect transition="in" filter="fade">
                                      <p:cBhvr>
                                        <p:cTn id="47" dur="125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8928992" cy="1143000"/>
          </a:xfrm>
        </p:spPr>
        <p:txBody>
          <a:bodyPr>
            <a:normAutofit/>
          </a:bodyPr>
          <a:lstStyle/>
          <a:p>
            <a:pPr algn="ctr"/>
            <a:r>
              <a:rPr lang="nl-BE" sz="4000" b="1" dirty="0"/>
              <a:t>Hoe uniek is onze tijd ?</a:t>
            </a:r>
            <a:endParaRPr lang="nl-BE" sz="4000" dirty="0">
              <a:cs typeface="Calibri" panose="020F0502020204030204" pitchFamily="34" charset="0"/>
            </a:endParaRPr>
          </a:p>
        </p:txBody>
      </p:sp>
      <p:pic>
        <p:nvPicPr>
          <p:cNvPr id="1028" name="Picture 4" descr="C:\Users\hcoolsae\Pictures\Actuele Vraagstukken\Lode Ziele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3603" y="1817761"/>
            <a:ext cx="1315680" cy="18322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hcoolsae\Pictures\Lipsius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311" y="1779397"/>
            <a:ext cx="1080120" cy="18540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29283" y="3627087"/>
            <a:ext cx="498855" cy="276999"/>
          </a:xfrm>
          <a:prstGeom prst="rect">
            <a:avLst/>
          </a:prstGeom>
        </p:spPr>
        <p:txBody>
          <a:bodyPr wrap="none">
            <a:spAutoFit/>
          </a:bodyPr>
          <a:lstStyle/>
          <a:p>
            <a:r>
              <a:rPr lang="nl-NL" sz="1200" b="1" dirty="0">
                <a:latin typeface="Calibri" panose="020F0502020204030204" pitchFamily="34" charset="0"/>
                <a:cs typeface="Calibri" panose="020F0502020204030204" pitchFamily="34" charset="0"/>
              </a:rPr>
              <a:t>1935</a:t>
            </a:r>
          </a:p>
        </p:txBody>
      </p:sp>
      <p:sp>
        <p:nvSpPr>
          <p:cNvPr id="6" name="Rectangle 5"/>
          <p:cNvSpPr/>
          <p:nvPr/>
        </p:nvSpPr>
        <p:spPr>
          <a:xfrm>
            <a:off x="5627059" y="3626700"/>
            <a:ext cx="498855" cy="276999"/>
          </a:xfrm>
          <a:prstGeom prst="rect">
            <a:avLst/>
          </a:prstGeom>
        </p:spPr>
        <p:txBody>
          <a:bodyPr wrap="none">
            <a:spAutoFit/>
          </a:bodyPr>
          <a:lstStyle/>
          <a:p>
            <a:r>
              <a:rPr lang="nl-NL" sz="1200" b="1" dirty="0">
                <a:latin typeface="Calibri" panose="020F0502020204030204" pitchFamily="34" charset="0"/>
                <a:cs typeface="Calibri" panose="020F0502020204030204" pitchFamily="34" charset="0"/>
              </a:rPr>
              <a:t>1945</a:t>
            </a:r>
          </a:p>
        </p:txBody>
      </p:sp>
      <p:sp>
        <p:nvSpPr>
          <p:cNvPr id="7" name="Rectangle 6"/>
          <p:cNvSpPr/>
          <p:nvPr/>
        </p:nvSpPr>
        <p:spPr>
          <a:xfrm>
            <a:off x="7210618" y="3648067"/>
            <a:ext cx="498855" cy="276999"/>
          </a:xfrm>
          <a:prstGeom prst="rect">
            <a:avLst/>
          </a:prstGeom>
        </p:spPr>
        <p:txBody>
          <a:bodyPr wrap="none">
            <a:spAutoFit/>
          </a:bodyPr>
          <a:lstStyle/>
          <a:p>
            <a:r>
              <a:rPr lang="nl-NL" sz="1200" b="1" dirty="0">
                <a:latin typeface="Calibri" panose="020F0502020204030204" pitchFamily="34" charset="0"/>
                <a:cs typeface="Calibri" panose="020F0502020204030204" pitchFamily="34" charset="0"/>
              </a:rPr>
              <a:t>1948</a:t>
            </a:r>
          </a:p>
        </p:txBody>
      </p:sp>
      <p:sp>
        <p:nvSpPr>
          <p:cNvPr id="8" name="Rectangle 7"/>
          <p:cNvSpPr/>
          <p:nvPr/>
        </p:nvSpPr>
        <p:spPr>
          <a:xfrm>
            <a:off x="841293" y="3616410"/>
            <a:ext cx="534121" cy="276999"/>
          </a:xfrm>
          <a:prstGeom prst="rect">
            <a:avLst/>
          </a:prstGeom>
        </p:spPr>
        <p:txBody>
          <a:bodyPr wrap="none">
            <a:spAutoFit/>
          </a:bodyPr>
          <a:lstStyle/>
          <a:p>
            <a:r>
              <a:rPr lang="nl-NL" sz="1200" b="1" dirty="0">
                <a:latin typeface="Calibri" panose="020F0502020204030204" pitchFamily="34" charset="0"/>
                <a:cs typeface="Calibri" panose="020F0502020204030204" pitchFamily="34" charset="0"/>
              </a:rPr>
              <a:t>1584 </a:t>
            </a:r>
            <a:endParaRPr lang="nl-BE" sz="1200" b="1" dirty="0">
              <a:latin typeface="Calibri" panose="020F0502020204030204" pitchFamily="34" charset="0"/>
              <a:cs typeface="Calibri" panose="020F0502020204030204" pitchFamily="34" charset="0"/>
            </a:endParaRPr>
          </a:p>
        </p:txBody>
      </p:sp>
      <p:sp>
        <p:nvSpPr>
          <p:cNvPr id="9" name="Rectangle 8"/>
          <p:cNvSpPr/>
          <p:nvPr/>
        </p:nvSpPr>
        <p:spPr>
          <a:xfrm>
            <a:off x="3740423" y="3619958"/>
            <a:ext cx="498855" cy="276999"/>
          </a:xfrm>
          <a:prstGeom prst="rect">
            <a:avLst/>
          </a:prstGeom>
        </p:spPr>
        <p:txBody>
          <a:bodyPr wrap="none">
            <a:spAutoFit/>
          </a:bodyPr>
          <a:lstStyle/>
          <a:p>
            <a:r>
              <a:rPr lang="nl-NL" sz="1200" b="1" dirty="0">
                <a:latin typeface="Calibri" panose="020F0502020204030204" pitchFamily="34" charset="0"/>
                <a:cs typeface="Calibri" panose="020F0502020204030204" pitchFamily="34" charset="0"/>
              </a:rPr>
              <a:t>1932</a:t>
            </a:r>
            <a:endParaRPr lang="nl-BE" sz="1200" dirty="0">
              <a:latin typeface="Calibri" panose="020F0502020204030204" pitchFamily="34" charset="0"/>
              <a:cs typeface="Calibri" panose="020F0502020204030204" pitchFamily="34" charset="0"/>
            </a:endParaRPr>
          </a:p>
        </p:txBody>
      </p:sp>
      <p:sp>
        <p:nvSpPr>
          <p:cNvPr id="10" name="Rectangle 9"/>
          <p:cNvSpPr/>
          <p:nvPr/>
        </p:nvSpPr>
        <p:spPr>
          <a:xfrm>
            <a:off x="615174" y="3893344"/>
            <a:ext cx="7814828" cy="1754326"/>
          </a:xfrm>
          <a:prstGeom prst="rect">
            <a:avLst/>
          </a:prstGeom>
        </p:spPr>
        <p:txBody>
          <a:bodyPr wrap="square">
            <a:spAutoFit/>
          </a:bodyPr>
          <a:lstStyle/>
          <a:p>
            <a:r>
              <a:rPr lang="nl-BE" b="1" dirty="0">
                <a:latin typeface="Garamond" panose="02020404030301010803" pitchFamily="18" charset="0"/>
              </a:rPr>
              <a:t>‘We leven in een bezeten wereld…  Alom de twijfel aan de hechtheid van het maatschappelijk bestel, waarin wij leven, een vage angst voor de nabije toekomst, gevoelens van daling en ondergang der beschaving… De wereld maakt thans een intensiever en grondiger proces van ontwrichting door dan [vroeger]. Koorts heeft onze tijd zonder twijfel. […] Het uitzicht is in nevelen gehuld.’ (1935)</a:t>
            </a:r>
            <a:endParaRPr lang="nl-BE" dirty="0">
              <a:latin typeface="Garamond" panose="02020404030301010803" pitchFamily="18" charset="0"/>
            </a:endParaRPr>
          </a:p>
        </p:txBody>
      </p:sp>
      <p:sp>
        <p:nvSpPr>
          <p:cNvPr id="11" name="Rectangle 10"/>
          <p:cNvSpPr/>
          <p:nvPr/>
        </p:nvSpPr>
        <p:spPr>
          <a:xfrm>
            <a:off x="601203" y="3959318"/>
            <a:ext cx="7956558" cy="646331"/>
          </a:xfrm>
          <a:prstGeom prst="rect">
            <a:avLst/>
          </a:prstGeom>
        </p:spPr>
        <p:txBody>
          <a:bodyPr wrap="square">
            <a:spAutoFit/>
          </a:bodyPr>
          <a:lstStyle/>
          <a:p>
            <a:r>
              <a:rPr lang="nl-BE" b="1" dirty="0">
                <a:latin typeface="Garamond" panose="02020404030301010803" pitchFamily="18" charset="0"/>
              </a:rPr>
              <a:t>‘Waarheen je maar je blik en aandacht richt, angst en dreiging alom en talrijke tekenen van instorting, als bij een slecht gestut huis.’ </a:t>
            </a:r>
            <a:endParaRPr lang="nl-BE" dirty="0">
              <a:latin typeface="Garamond" panose="02020404030301010803" pitchFamily="18" charset="0"/>
            </a:endParaRPr>
          </a:p>
        </p:txBody>
      </p:sp>
      <p:pic>
        <p:nvPicPr>
          <p:cNvPr id="12" name="Picture 2" descr="C:\Users\hcoolsae\Pictures\Actuele Vraagstukken\De Wilde Wereld (Elseviers 1948)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53783" y="1824975"/>
            <a:ext cx="1363763" cy="1853887"/>
          </a:xfrm>
          <a:prstGeom prst="rect">
            <a:avLst/>
          </a:prstGeom>
          <a:noFill/>
          <a:extLst>
            <a:ext uri="{909E8E84-426E-40DD-AFC4-6F175D3DCCD1}">
              <a14:hiddenFill xmlns:a14="http://schemas.microsoft.com/office/drawing/2010/main">
                <a:solidFill>
                  <a:srgbClr val="FFFFFF"/>
                </a:solidFill>
              </a14:hiddenFill>
            </a:ext>
          </a:extLst>
        </p:spPr>
      </p:pic>
      <p:sp>
        <p:nvSpPr>
          <p:cNvPr id="13" name="Rechthoek 12"/>
          <p:cNvSpPr/>
          <p:nvPr/>
        </p:nvSpPr>
        <p:spPr>
          <a:xfrm>
            <a:off x="580228" y="5647670"/>
            <a:ext cx="7977533" cy="1200329"/>
          </a:xfrm>
          <a:prstGeom prst="rect">
            <a:avLst/>
          </a:prstGeom>
        </p:spPr>
        <p:txBody>
          <a:bodyPr wrap="square">
            <a:spAutoFit/>
          </a:bodyPr>
          <a:lstStyle/>
          <a:p>
            <a:r>
              <a:rPr lang="nl-BE" b="1" dirty="0">
                <a:latin typeface="Garamond" panose="02020404030301010803" pitchFamily="18" charset="0"/>
                <a:ea typeface="Cambria" panose="02040503050406030204" pitchFamily="18" charset="0"/>
              </a:rPr>
              <a:t>‘Een tijdsgewricht van ongehoorde en </a:t>
            </a:r>
            <a:r>
              <a:rPr lang="nl-BE" b="1" dirty="0" err="1">
                <a:latin typeface="Garamond" panose="02020404030301010803" pitchFamily="18" charset="0"/>
                <a:ea typeface="Cambria" panose="02040503050406030204" pitchFamily="18" charset="0"/>
              </a:rPr>
              <a:t>algeheele</a:t>
            </a:r>
            <a:r>
              <a:rPr lang="nl-BE" b="1" dirty="0">
                <a:latin typeface="Garamond" panose="02020404030301010803" pitchFamily="18" charset="0"/>
                <a:ea typeface="Cambria" panose="02040503050406030204" pitchFamily="18" charset="0"/>
              </a:rPr>
              <a:t> structuurverandering der </a:t>
            </a:r>
            <a:r>
              <a:rPr lang="nl-BE" b="1" dirty="0" err="1">
                <a:latin typeface="Garamond" panose="02020404030301010803" pitchFamily="18" charset="0"/>
                <a:ea typeface="Cambria" panose="02040503050406030204" pitchFamily="18" charset="0"/>
              </a:rPr>
              <a:t>geheele</a:t>
            </a:r>
            <a:r>
              <a:rPr lang="nl-BE" b="1" dirty="0">
                <a:latin typeface="Garamond" panose="02020404030301010803" pitchFamily="18" charset="0"/>
                <a:ea typeface="Cambria" panose="02040503050406030204" pitchFamily="18" charset="0"/>
              </a:rPr>
              <a:t> maatschappij […] Men vergeet daarbij veelal, eerst eens de historie te vragen of zij ook vroeger wel dergelijke verregaande veranderingen heeft aan te wijzen.’ (1945)</a:t>
            </a:r>
          </a:p>
        </p:txBody>
      </p:sp>
      <p:pic>
        <p:nvPicPr>
          <p:cNvPr id="1027" name="Picture 3" descr="C:\Users\hcoolsae\Pictures\Actuele Vraagstukken\Huizinga (1935)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73619" y="1816032"/>
            <a:ext cx="1244080" cy="183203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hcoolsae\Pictures\Actuele Vraagstukken\Huizinga (1945)b.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60683" y="1824975"/>
            <a:ext cx="1279278" cy="1813044"/>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a:extLst>
              <a:ext uri="{FF2B5EF4-FFF2-40B4-BE49-F238E27FC236}">
                <a16:creationId xmlns:a16="http://schemas.microsoft.com/office/drawing/2014/main" id="{1C7279EC-17B9-4285-8316-B0B0C1695B32}"/>
              </a:ext>
            </a:extLst>
          </p:cNvPr>
          <p:cNvSpPr/>
          <p:nvPr/>
        </p:nvSpPr>
        <p:spPr>
          <a:xfrm>
            <a:off x="2205563" y="3633496"/>
            <a:ext cx="498855" cy="276999"/>
          </a:xfrm>
          <a:prstGeom prst="rect">
            <a:avLst/>
          </a:prstGeom>
        </p:spPr>
        <p:txBody>
          <a:bodyPr wrap="none">
            <a:spAutoFit/>
          </a:bodyPr>
          <a:lstStyle/>
          <a:p>
            <a:r>
              <a:rPr lang="nl-NL" sz="1200" b="1" dirty="0">
                <a:latin typeface="Calibri" panose="020F0502020204030204" pitchFamily="34" charset="0"/>
                <a:cs typeface="Calibri" panose="020F0502020204030204" pitchFamily="34" charset="0"/>
              </a:rPr>
              <a:t>1907</a:t>
            </a:r>
            <a:endParaRPr lang="nl-BE" sz="1200" dirty="0"/>
          </a:p>
        </p:txBody>
      </p:sp>
      <p:pic>
        <p:nvPicPr>
          <p:cNvPr id="16" name="Afbeelding 15">
            <a:extLst>
              <a:ext uri="{FF2B5EF4-FFF2-40B4-BE49-F238E27FC236}">
                <a16:creationId xmlns:a16="http://schemas.microsoft.com/office/drawing/2014/main" id="{6FA288A3-43BC-49CA-AB5C-0632830D9FC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00201" y="1783743"/>
            <a:ext cx="1455049" cy="1868534"/>
          </a:xfrm>
          <a:prstGeom prst="rect">
            <a:avLst/>
          </a:prstGeom>
        </p:spPr>
      </p:pic>
      <p:sp>
        <p:nvSpPr>
          <p:cNvPr id="21" name="Rechthoek 20">
            <a:extLst>
              <a:ext uri="{FF2B5EF4-FFF2-40B4-BE49-F238E27FC236}">
                <a16:creationId xmlns:a16="http://schemas.microsoft.com/office/drawing/2014/main" id="{73E5E03F-608E-469C-B18F-19F96E457EF8}"/>
              </a:ext>
            </a:extLst>
          </p:cNvPr>
          <p:cNvSpPr/>
          <p:nvPr/>
        </p:nvSpPr>
        <p:spPr>
          <a:xfrm>
            <a:off x="636999" y="4701319"/>
            <a:ext cx="7793003" cy="2156681"/>
          </a:xfrm>
          <a:prstGeom prst="rect">
            <a:avLst/>
          </a:prstGeom>
        </p:spPr>
        <p:txBody>
          <a:bodyPr wrap="square">
            <a:spAutoFit/>
          </a:bodyPr>
          <a:lstStyle/>
          <a:p>
            <a:pPr>
              <a:lnSpc>
                <a:spcPct val="107000"/>
              </a:lnSpc>
              <a:spcAft>
                <a:spcPts val="0"/>
              </a:spcAft>
            </a:pPr>
            <a:r>
              <a:rPr lang="nl-NL" b="1" dirty="0">
                <a:latin typeface="Garamond" panose="02020404030301010803" pitchFamily="18" charset="0"/>
                <a:ea typeface="Calibri" panose="020F0502020204030204" pitchFamily="34" charset="0"/>
                <a:cs typeface="Times New Roman" panose="02020603050405020304" pitchFamily="18" charset="0"/>
              </a:rPr>
              <a:t>‘Het moderne leven is haastig; oude zekerheden raken verloren voor nieuwe waarheden die elkaar steeds sneller opvolgen. Mensen zijn gedwongen om zich in korte tijd en onder hoge druk aan steeds nieuwe omstandigheden en ideeën aan te passen. Niet iedereen beschikt over de daarvoor vereiste geestelijke rekbaarheid, maar er is geen ontkomen aan. De rust van vroeger keert niet meer terug, we zullen ons aan een situatie van voortdurende verandering moeten leren aanpassen.’</a:t>
            </a:r>
            <a:endParaRPr lang="nl-BE"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3930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1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1500"/>
                                        <p:tgtEl>
                                          <p:spTgt spid="1030"/>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250" fill="hold"/>
                                        <p:tgtEl>
                                          <p:spTgt spid="21"/>
                                        </p:tgtEl>
                                        <p:attrNameLst>
                                          <p:attrName>ppt_x</p:attrName>
                                        </p:attrNameLst>
                                      </p:cBhvr>
                                      <p:tavLst>
                                        <p:tav tm="0">
                                          <p:val>
                                            <p:strVal val="0-#ppt_w/2"/>
                                          </p:val>
                                        </p:tav>
                                        <p:tav tm="100000">
                                          <p:val>
                                            <p:strVal val="#ppt_x"/>
                                          </p:val>
                                        </p:tav>
                                      </p:tavLst>
                                    </p:anim>
                                    <p:anim calcmode="lin" valueType="num">
                                      <p:cBhvr additive="base">
                                        <p:cTn id="22" dur="125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25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25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xit" presetSubtype="8" fill="hold" grpId="0" nodeType="clickEffect">
                                  <p:stCondLst>
                                    <p:cond delay="0"/>
                                  </p:stCondLst>
                                  <p:childTnLst>
                                    <p:anim calcmode="lin" valueType="num">
                                      <p:cBhvr additive="base">
                                        <p:cTn id="34" dur="1250"/>
                                        <p:tgtEl>
                                          <p:spTgt spid="11">
                                            <p:txEl>
                                              <p:pRg st="0" end="0"/>
                                            </p:txEl>
                                          </p:spTgt>
                                        </p:tgtEl>
                                        <p:attrNameLst>
                                          <p:attrName>ppt_x</p:attrName>
                                        </p:attrNameLst>
                                      </p:cBhvr>
                                      <p:tavLst>
                                        <p:tav tm="0">
                                          <p:val>
                                            <p:strVal val="ppt_x"/>
                                          </p:val>
                                        </p:tav>
                                        <p:tav tm="100000">
                                          <p:val>
                                            <p:strVal val="0-ppt_w/2"/>
                                          </p:val>
                                        </p:tav>
                                      </p:tavLst>
                                    </p:anim>
                                    <p:anim calcmode="lin" valueType="num">
                                      <p:cBhvr additive="base">
                                        <p:cTn id="35" dur="1250"/>
                                        <p:tgtEl>
                                          <p:spTgt spid="11">
                                            <p:txEl>
                                              <p:pRg st="0" end="0"/>
                                            </p:txEl>
                                          </p:spTgt>
                                        </p:tgtEl>
                                        <p:attrNameLst>
                                          <p:attrName>ppt_y</p:attrName>
                                        </p:attrNameLst>
                                      </p:cBhvr>
                                      <p:tavLst>
                                        <p:tav tm="0">
                                          <p:val>
                                            <p:strVal val="ppt_y"/>
                                          </p:val>
                                        </p:tav>
                                        <p:tav tm="100000">
                                          <p:val>
                                            <p:strVal val="ppt_y"/>
                                          </p:val>
                                        </p:tav>
                                      </p:tavLst>
                                    </p:anim>
                                    <p:set>
                                      <p:cBhvr>
                                        <p:cTn id="36" dur="1" fill="hold">
                                          <p:stCondLst>
                                            <p:cond delay="1249"/>
                                          </p:stCondLst>
                                        </p:cTn>
                                        <p:tgtEl>
                                          <p:spTgt spid="11">
                                            <p:txEl>
                                              <p:pRg st="0" end="0"/>
                                            </p:txEl>
                                          </p:spTgt>
                                        </p:tgtEl>
                                        <p:attrNameLst>
                                          <p:attrName>style.visibility</p:attrName>
                                        </p:attrNameLst>
                                      </p:cBhvr>
                                      <p:to>
                                        <p:strVal val="hidden"/>
                                      </p:to>
                                    </p:set>
                                  </p:childTnLst>
                                </p:cTn>
                              </p:par>
                              <p:par>
                                <p:cTn id="37" presetID="2" presetClass="exit" presetSubtype="8" fill="hold" grpId="1" nodeType="withEffect">
                                  <p:stCondLst>
                                    <p:cond delay="0"/>
                                  </p:stCondLst>
                                  <p:childTnLst>
                                    <p:anim calcmode="lin" valueType="num">
                                      <p:cBhvr additive="base">
                                        <p:cTn id="38" dur="1250"/>
                                        <p:tgtEl>
                                          <p:spTgt spid="21"/>
                                        </p:tgtEl>
                                        <p:attrNameLst>
                                          <p:attrName>ppt_x</p:attrName>
                                        </p:attrNameLst>
                                      </p:cBhvr>
                                      <p:tavLst>
                                        <p:tav tm="0">
                                          <p:val>
                                            <p:strVal val="ppt_x"/>
                                          </p:val>
                                        </p:tav>
                                        <p:tav tm="100000">
                                          <p:val>
                                            <p:strVal val="0-ppt_w/2"/>
                                          </p:val>
                                        </p:tav>
                                      </p:tavLst>
                                    </p:anim>
                                    <p:anim calcmode="lin" valueType="num">
                                      <p:cBhvr additive="base">
                                        <p:cTn id="39" dur="1250"/>
                                        <p:tgtEl>
                                          <p:spTgt spid="21"/>
                                        </p:tgtEl>
                                        <p:attrNameLst>
                                          <p:attrName>ppt_y</p:attrName>
                                        </p:attrNameLst>
                                      </p:cBhvr>
                                      <p:tavLst>
                                        <p:tav tm="0">
                                          <p:val>
                                            <p:strVal val="ppt_y"/>
                                          </p:val>
                                        </p:tav>
                                        <p:tav tm="100000">
                                          <p:val>
                                            <p:strVal val="ppt_y"/>
                                          </p:val>
                                        </p:tav>
                                      </p:tavLst>
                                    </p:anim>
                                    <p:set>
                                      <p:cBhvr>
                                        <p:cTn id="40" dur="1" fill="hold">
                                          <p:stCondLst>
                                            <p:cond delay="1249"/>
                                          </p:stCondLst>
                                        </p:cTn>
                                        <p:tgtEl>
                                          <p:spTgt spid="21"/>
                                        </p:tgtEl>
                                        <p:attrNameLst>
                                          <p:attrName>style.visibility</p:attrName>
                                        </p:attrNameLst>
                                      </p:cBhvr>
                                      <p:to>
                                        <p:strVal val="hidden"/>
                                      </p:to>
                                    </p:set>
                                  </p:childTnLst>
                                </p:cTn>
                              </p:par>
                            </p:childTnLst>
                          </p:cTn>
                        </p:par>
                        <p:par>
                          <p:cTn id="41" fill="hold">
                            <p:stCondLst>
                              <p:cond delay="1250"/>
                            </p:stCondLst>
                            <p:childTnLst>
                              <p:par>
                                <p:cTn id="42" presetID="10" presetClass="entr" presetSubtype="0" fill="hold" nodeType="afterEffect">
                                  <p:stCondLst>
                                    <p:cond delay="0"/>
                                  </p:stCondLst>
                                  <p:childTnLst>
                                    <p:set>
                                      <p:cBhvr>
                                        <p:cTn id="43" dur="1" fill="hold">
                                          <p:stCondLst>
                                            <p:cond delay="0"/>
                                          </p:stCondLst>
                                        </p:cTn>
                                        <p:tgtEl>
                                          <p:spTgt spid="1028"/>
                                        </p:tgtEl>
                                        <p:attrNameLst>
                                          <p:attrName>style.visibility</p:attrName>
                                        </p:attrNameLst>
                                      </p:cBhvr>
                                      <p:to>
                                        <p:strVal val="visible"/>
                                      </p:to>
                                    </p:set>
                                    <p:animEffect transition="in" filter="fade">
                                      <p:cBhvr>
                                        <p:cTn id="44" dur="1500"/>
                                        <p:tgtEl>
                                          <p:spTgt spid="1028"/>
                                        </p:tgtEl>
                                      </p:cBhvr>
                                    </p:animEffect>
                                  </p:childTnLst>
                                </p:cTn>
                              </p:par>
                              <p:par>
                                <p:cTn id="45" presetID="10" presetClass="entr" presetSubtype="0" fill="hold" nodeType="with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1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7"/>
                                        </p:tgtEl>
                                        <p:attrNameLst>
                                          <p:attrName>style.visibility</p:attrName>
                                        </p:attrNameLst>
                                      </p:cBhvr>
                                      <p:to>
                                        <p:strVal val="visible"/>
                                      </p:to>
                                    </p:set>
                                    <p:animEffect transition="in" filter="fade">
                                      <p:cBhvr>
                                        <p:cTn id="52" dur="1500"/>
                                        <p:tgtEl>
                                          <p:spTgt spid="1027"/>
                                        </p:tgtEl>
                                      </p:cBhvr>
                                    </p:animEffect>
                                  </p:childTnLst>
                                </p:cTn>
                              </p:par>
                              <p:par>
                                <p:cTn id="53" presetID="10" presetClass="entr" presetSubtype="0" fill="hold" nodeType="with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animEffect transition="in" filter="fade">
                                      <p:cBhvr>
                                        <p:cTn id="55" dur="1500"/>
                                        <p:tgtEl>
                                          <p:spTgt spid="5">
                                            <p:txEl>
                                              <p:pRg st="0" end="0"/>
                                            </p:txEl>
                                          </p:spTgt>
                                        </p:tgtEl>
                                      </p:cBhvr>
                                    </p:animEffect>
                                  </p:childTnLst>
                                </p:cTn>
                              </p:par>
                              <p:par>
                                <p:cTn id="56" presetID="2" presetClass="entr" presetSubtype="8" fill="hold"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 calcmode="lin" valueType="num">
                                      <p:cBhvr additive="base">
                                        <p:cTn id="58" dur="1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59" dur="1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029"/>
                                        </p:tgtEl>
                                        <p:attrNameLst>
                                          <p:attrName>style.visibility</p:attrName>
                                        </p:attrNameLst>
                                      </p:cBhvr>
                                      <p:to>
                                        <p:strVal val="visible"/>
                                      </p:to>
                                    </p:set>
                                    <p:animEffect transition="in" filter="fade">
                                      <p:cBhvr>
                                        <p:cTn id="64" dur="1500"/>
                                        <p:tgtEl>
                                          <p:spTgt spid="1029"/>
                                        </p:tgtEl>
                                      </p:cBhvr>
                                    </p:animEffect>
                                  </p:childTnLst>
                                </p:cTn>
                              </p:par>
                              <p:par>
                                <p:cTn id="65" presetID="10" presetClass="entr" presetSubtype="0" fill="hold" nodeType="with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Effect transition="in" filter="fade">
                                      <p:cBhvr>
                                        <p:cTn id="67" dur="1000"/>
                                        <p:tgtEl>
                                          <p:spTgt spid="6">
                                            <p:txEl>
                                              <p:pRg st="0" end="0"/>
                                            </p:txEl>
                                          </p:spTgt>
                                        </p:tgtEl>
                                      </p:cBhvr>
                                    </p:animEffect>
                                  </p:childTnLst>
                                </p:cTn>
                              </p:par>
                              <p:par>
                                <p:cTn id="68" presetID="2" presetClass="entr" presetSubtype="8"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1500" fill="hold"/>
                                        <p:tgtEl>
                                          <p:spTgt spid="13"/>
                                        </p:tgtEl>
                                        <p:attrNameLst>
                                          <p:attrName>ppt_x</p:attrName>
                                        </p:attrNameLst>
                                      </p:cBhvr>
                                      <p:tavLst>
                                        <p:tav tm="0">
                                          <p:val>
                                            <p:strVal val="0-#ppt_w/2"/>
                                          </p:val>
                                        </p:tav>
                                        <p:tav tm="100000">
                                          <p:val>
                                            <p:strVal val="#ppt_x"/>
                                          </p:val>
                                        </p:tav>
                                      </p:tavLst>
                                    </p:anim>
                                    <p:anim calcmode="lin" valueType="num">
                                      <p:cBhvr additive="base">
                                        <p:cTn id="71"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500"/>
                                        <p:tgtEl>
                                          <p:spTgt spid="12"/>
                                        </p:tgtEl>
                                      </p:cBhvr>
                                    </p:animEffect>
                                  </p:childTnLst>
                                </p:cTn>
                              </p:par>
                              <p:par>
                                <p:cTn id="77" presetID="10" presetClass="entr" presetSubtype="0" fill="hold" nodeType="withEffect">
                                  <p:stCondLst>
                                    <p:cond delay="0"/>
                                  </p:stCondLst>
                                  <p:childTnLst>
                                    <p:set>
                                      <p:cBhvr>
                                        <p:cTn id="78" dur="1" fill="hold">
                                          <p:stCondLst>
                                            <p:cond delay="0"/>
                                          </p:stCondLst>
                                        </p:cTn>
                                        <p:tgtEl>
                                          <p:spTgt spid="7">
                                            <p:txEl>
                                              <p:pRg st="0" end="0"/>
                                            </p:txEl>
                                          </p:spTgt>
                                        </p:tgtEl>
                                        <p:attrNameLst>
                                          <p:attrName>style.visibility</p:attrName>
                                        </p:attrNameLst>
                                      </p:cBhvr>
                                      <p:to>
                                        <p:strVal val="visible"/>
                                      </p:to>
                                    </p:set>
                                    <p:animEffect transition="in" filter="fade">
                                      <p:cBhvr>
                                        <p:cTn id="79" dur="1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3" grpId="0"/>
      <p:bldP spid="3" grpId="0"/>
      <p:bldP spid="21" grpId="0"/>
      <p:bldP spid="2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695FB1-CFD7-45C2-8C74-31CD1233BFEF}"/>
              </a:ext>
            </a:extLst>
          </p:cNvPr>
          <p:cNvSpPr>
            <a:spLocks noGrp="1"/>
          </p:cNvSpPr>
          <p:nvPr>
            <p:ph type="title"/>
          </p:nvPr>
        </p:nvSpPr>
        <p:spPr>
          <a:xfrm>
            <a:off x="320638" y="384645"/>
            <a:ext cx="8587476" cy="1325563"/>
          </a:xfrm>
        </p:spPr>
        <p:txBody>
          <a:bodyPr>
            <a:normAutofit/>
          </a:bodyPr>
          <a:lstStyle/>
          <a:p>
            <a:pPr algn="ctr"/>
            <a:r>
              <a:rPr lang="nl-BE" sz="4000" b="1" dirty="0"/>
              <a:t>1970-80: de geschiedenis versnelt weer…</a:t>
            </a:r>
          </a:p>
        </p:txBody>
      </p:sp>
      <p:sp>
        <p:nvSpPr>
          <p:cNvPr id="3" name="Tijdelijke aanduiding voor inhoud 2">
            <a:extLst>
              <a:ext uri="{FF2B5EF4-FFF2-40B4-BE49-F238E27FC236}">
                <a16:creationId xmlns:a16="http://schemas.microsoft.com/office/drawing/2014/main" id="{C5863138-6038-43A8-8BFE-3636504EC8B7}"/>
              </a:ext>
            </a:extLst>
          </p:cNvPr>
          <p:cNvSpPr>
            <a:spLocks noGrp="1"/>
          </p:cNvSpPr>
          <p:nvPr>
            <p:ph idx="1"/>
          </p:nvPr>
        </p:nvSpPr>
        <p:spPr>
          <a:xfrm>
            <a:off x="628649" y="1825624"/>
            <a:ext cx="8443633" cy="4907497"/>
          </a:xfrm>
        </p:spPr>
        <p:txBody>
          <a:bodyPr>
            <a:normAutofit lnSpcReduction="10000"/>
          </a:bodyPr>
          <a:lstStyle/>
          <a:p>
            <a:pPr marL="0" indent="0">
              <a:buNone/>
            </a:pPr>
            <a:r>
              <a:rPr lang="nl-BE" dirty="0"/>
              <a:t>(1) Nieuwe ‘industriële’ revolutie: informatiesamenleving</a:t>
            </a:r>
          </a:p>
          <a:p>
            <a:pPr lvl="1"/>
            <a:r>
              <a:rPr lang="nl-NL" dirty="0">
                <a:latin typeface="Calibri" panose="020F0502020204030204" pitchFamily="34" charset="0"/>
                <a:cs typeface="Calibri" panose="020F0502020204030204" pitchFamily="34" charset="0"/>
              </a:rPr>
              <a:t>Automatisering (’70)</a:t>
            </a:r>
            <a:endParaRPr lang="nl-NL" sz="2400" dirty="0">
              <a:latin typeface="Calibri" panose="020F0502020204030204" pitchFamily="34" charset="0"/>
              <a:cs typeface="Calibri" panose="020F0502020204030204" pitchFamily="34" charset="0"/>
            </a:endParaRPr>
          </a:p>
          <a:p>
            <a:pPr lvl="1"/>
            <a:r>
              <a:rPr lang="nl-NL" dirty="0">
                <a:latin typeface="Calibri" panose="020F0502020204030204" pitchFamily="34" charset="0"/>
                <a:cs typeface="Calibri" panose="020F0502020204030204" pitchFamily="34" charset="0"/>
              </a:rPr>
              <a:t>Informatica (’80), AI en biotechnologie</a:t>
            </a:r>
            <a:endParaRPr lang="nl-NL" sz="2400" dirty="0">
              <a:latin typeface="Calibri" panose="020F0502020204030204" pitchFamily="34" charset="0"/>
              <a:cs typeface="Calibri" panose="020F0502020204030204" pitchFamily="34" charset="0"/>
            </a:endParaRPr>
          </a:p>
          <a:p>
            <a:pPr lvl="1"/>
            <a:r>
              <a:rPr lang="nl-NL" dirty="0">
                <a:latin typeface="Calibri" panose="020F0502020204030204" pitchFamily="34" charset="0"/>
                <a:cs typeface="Calibri" panose="020F0502020204030204" pitchFamily="34" charset="0"/>
              </a:rPr>
              <a:t>Z</a:t>
            </a:r>
            <a:r>
              <a:rPr lang="nl-NL" sz="2400" dirty="0">
                <a:latin typeface="Calibri" panose="020F0502020204030204" pitchFamily="34" charset="0"/>
                <a:cs typeface="Calibri" panose="020F0502020204030204" pitchFamily="34" charset="0"/>
              </a:rPr>
              <a:t>ware druk op het dagelijks leven </a:t>
            </a:r>
          </a:p>
          <a:p>
            <a:pPr lvl="2"/>
            <a:r>
              <a:rPr lang="nl-NL" dirty="0">
                <a:latin typeface="Calibri" panose="020F0502020204030204" pitchFamily="34" charset="0"/>
                <a:cs typeface="Calibri" panose="020F0502020204030204" pitchFamily="34" charset="0"/>
              </a:rPr>
              <a:t>Flexibilisering, </a:t>
            </a:r>
            <a:r>
              <a:rPr lang="nl-NL" i="1" dirty="0" err="1">
                <a:latin typeface="Calibri" panose="020F0502020204030204" pitchFamily="34" charset="0"/>
                <a:cs typeface="Calibri" panose="020F0502020204030204" pitchFamily="34" charset="0"/>
              </a:rPr>
              <a:t>lifelong</a:t>
            </a:r>
            <a:r>
              <a:rPr lang="nl-NL" i="1" dirty="0">
                <a:latin typeface="Calibri" panose="020F0502020204030204" pitchFamily="34" charset="0"/>
                <a:cs typeface="Calibri" panose="020F0502020204030204" pitchFamily="34" charset="0"/>
              </a:rPr>
              <a:t> </a:t>
            </a:r>
            <a:r>
              <a:rPr lang="nl-NL" i="1" dirty="0" err="1">
                <a:latin typeface="Calibri" panose="020F0502020204030204" pitchFamily="34" charset="0"/>
                <a:cs typeface="Calibri" panose="020F0502020204030204" pitchFamily="34" charset="0"/>
              </a:rPr>
              <a:t>learning</a:t>
            </a:r>
            <a:r>
              <a:rPr lang="nl-NL" dirty="0">
                <a:latin typeface="Calibri" panose="020F0502020204030204" pitchFamily="34" charset="0"/>
                <a:cs typeface="Calibri" panose="020F0502020204030204" pitchFamily="34" charset="0"/>
              </a:rPr>
              <a:t>: wie niet meekan, blijft achter</a:t>
            </a:r>
          </a:p>
          <a:p>
            <a:pPr lvl="2"/>
            <a:r>
              <a:rPr lang="nl-NL" dirty="0">
                <a:latin typeface="Calibri" panose="020F0502020204030204" pitchFamily="34" charset="0"/>
                <a:cs typeface="Calibri" panose="020F0502020204030204" pitchFamily="34" charset="0"/>
              </a:rPr>
              <a:t>50 jaar ?</a:t>
            </a:r>
          </a:p>
          <a:p>
            <a:pPr marL="0" indent="0">
              <a:buNone/>
            </a:pPr>
            <a:r>
              <a:rPr lang="nl-BE" dirty="0"/>
              <a:t>(2) Mondialisering</a:t>
            </a:r>
          </a:p>
          <a:p>
            <a:pPr lvl="1"/>
            <a:r>
              <a:rPr lang="nl-NL" dirty="0">
                <a:latin typeface="Calibri" panose="020F0502020204030204" pitchFamily="34" charset="0"/>
                <a:cs typeface="Calibri" panose="020F0502020204030204" pitchFamily="34" charset="0"/>
              </a:rPr>
              <a:t>Revoluties in transport, communicatie, handel</a:t>
            </a:r>
          </a:p>
          <a:p>
            <a:pPr lvl="1"/>
            <a:r>
              <a:rPr lang="nl-NL" dirty="0">
                <a:cs typeface="Calibri" panose="020F0502020204030204" pitchFamily="34" charset="0"/>
              </a:rPr>
              <a:t>Migratie – een geschiedenis zonder einde</a:t>
            </a:r>
            <a:endParaRPr lang="nl-BE" dirty="0"/>
          </a:p>
          <a:p>
            <a:pPr lvl="2"/>
            <a:r>
              <a:rPr lang="nl-BE" dirty="0"/>
              <a:t>3 generaties ?</a:t>
            </a:r>
          </a:p>
          <a:p>
            <a:pPr marL="0" indent="0">
              <a:buNone/>
            </a:pPr>
            <a:r>
              <a:rPr lang="nl-BE" dirty="0"/>
              <a:t>(3) Einde van de Koude Oorlog (1991)</a:t>
            </a:r>
          </a:p>
          <a:p>
            <a:pPr marL="0" indent="0">
              <a:buNone/>
            </a:pPr>
            <a:r>
              <a:rPr lang="nl-BE" dirty="0"/>
              <a:t>… en net dan bood de politiek geen houvast meer</a:t>
            </a:r>
          </a:p>
        </p:txBody>
      </p:sp>
      <p:pic>
        <p:nvPicPr>
          <p:cNvPr id="12" name="Afbeelding 11">
            <a:extLst>
              <a:ext uri="{FF2B5EF4-FFF2-40B4-BE49-F238E27FC236}">
                <a16:creationId xmlns:a16="http://schemas.microsoft.com/office/drawing/2014/main" id="{7ABFD382-BC92-4F2E-83E8-F463DA509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472" y="2587592"/>
            <a:ext cx="2627168" cy="3802825"/>
          </a:xfrm>
          <a:prstGeom prst="rect">
            <a:avLst/>
          </a:prstGeom>
        </p:spPr>
      </p:pic>
      <p:pic>
        <p:nvPicPr>
          <p:cNvPr id="10" name="Afbeelding 9">
            <a:extLst>
              <a:ext uri="{FF2B5EF4-FFF2-40B4-BE49-F238E27FC236}">
                <a16:creationId xmlns:a16="http://schemas.microsoft.com/office/drawing/2014/main" id="{6DB06961-5074-432D-942A-7E3BABEAD4D2}"/>
              </a:ext>
            </a:extLst>
          </p:cNvPr>
          <p:cNvPicPr>
            <a:picLocks noChangeAspect="1"/>
          </p:cNvPicPr>
          <p:nvPr/>
        </p:nvPicPr>
        <p:blipFill>
          <a:blip r:embed="rId4"/>
          <a:stretch>
            <a:fillRect/>
          </a:stretch>
        </p:blipFill>
        <p:spPr>
          <a:xfrm>
            <a:off x="3676558" y="2582726"/>
            <a:ext cx="5218987" cy="3812555"/>
          </a:xfrm>
          <a:prstGeom prst="rect">
            <a:avLst/>
          </a:prstGeom>
        </p:spPr>
      </p:pic>
      <p:pic>
        <p:nvPicPr>
          <p:cNvPr id="11" name="Picture 3" descr="C:\Users\hcoolsae\Pictures\Actuele Vraagstukken\DS Afga Gevaert 2006b.jpg">
            <a:extLst>
              <a:ext uri="{FF2B5EF4-FFF2-40B4-BE49-F238E27FC236}">
                <a16:creationId xmlns:a16="http://schemas.microsoft.com/office/drawing/2014/main" id="{95D40A86-1502-48EC-B455-3936E55982D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6297" y="3909437"/>
            <a:ext cx="3542252" cy="2382216"/>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a:extLst>
              <a:ext uri="{FF2B5EF4-FFF2-40B4-BE49-F238E27FC236}">
                <a16:creationId xmlns:a16="http://schemas.microsoft.com/office/drawing/2014/main" id="{47708403-F26B-4D6D-BC74-27C87C91AA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4070" y="1843055"/>
            <a:ext cx="7740611" cy="4957725"/>
          </a:xfrm>
          <a:prstGeom prst="rect">
            <a:avLst/>
          </a:prstGeom>
        </p:spPr>
      </p:pic>
      <p:pic>
        <p:nvPicPr>
          <p:cNvPr id="17" name="Picture 2" descr="C:\Users\hcoolsae\Pictures\Actuele Vraagstukken\Knack 111291b.jpg">
            <a:extLst>
              <a:ext uri="{FF2B5EF4-FFF2-40B4-BE49-F238E27FC236}">
                <a16:creationId xmlns:a16="http://schemas.microsoft.com/office/drawing/2014/main" id="{D247AB24-5F35-4666-A41F-C477587E52F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8749" y="4114800"/>
            <a:ext cx="1945251" cy="2717513"/>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a:extLst>
              <a:ext uri="{FF2B5EF4-FFF2-40B4-BE49-F238E27FC236}">
                <a16:creationId xmlns:a16="http://schemas.microsoft.com/office/drawing/2014/main" id="{BBA78E37-DF21-4D8D-82B0-2BCAB55010E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3515" y="3909437"/>
            <a:ext cx="2040485" cy="2939895"/>
          </a:xfrm>
          <a:prstGeom prst="rect">
            <a:avLst/>
          </a:prstGeom>
        </p:spPr>
      </p:pic>
      <p:pic>
        <p:nvPicPr>
          <p:cNvPr id="14" name="Afbeelding 13">
            <a:extLst>
              <a:ext uri="{FF2B5EF4-FFF2-40B4-BE49-F238E27FC236}">
                <a16:creationId xmlns:a16="http://schemas.microsoft.com/office/drawing/2014/main" id="{162FA289-3E95-437F-AF68-F95E55500F4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740" y="1841426"/>
            <a:ext cx="7740611" cy="4050700"/>
          </a:xfrm>
          <a:prstGeom prst="rect">
            <a:avLst/>
          </a:prstGeom>
        </p:spPr>
      </p:pic>
      <p:pic>
        <p:nvPicPr>
          <p:cNvPr id="18" name="Picture 3" descr="C:\Users\hcoolsae\Pictures\Actuele Vraagstukken\Knack 300992b.jpg">
            <a:extLst>
              <a:ext uri="{FF2B5EF4-FFF2-40B4-BE49-F238E27FC236}">
                <a16:creationId xmlns:a16="http://schemas.microsoft.com/office/drawing/2014/main" id="{CBBAE8A3-DFF9-42BE-A6E1-DEDB391620A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95621" y="3591935"/>
            <a:ext cx="1655036" cy="2324771"/>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15">
            <a:extLst>
              <a:ext uri="{FF2B5EF4-FFF2-40B4-BE49-F238E27FC236}">
                <a16:creationId xmlns:a16="http://schemas.microsoft.com/office/drawing/2014/main" id="{E00EB531-7D5D-4CD7-8864-2E857BCCF9E3}"/>
              </a:ext>
            </a:extLst>
          </p:cNvPr>
          <p:cNvSpPr txBox="1"/>
          <p:nvPr/>
        </p:nvSpPr>
        <p:spPr>
          <a:xfrm>
            <a:off x="6109447" y="6601481"/>
            <a:ext cx="1081056" cy="230832"/>
          </a:xfrm>
          <a:prstGeom prst="rect">
            <a:avLst/>
          </a:prstGeom>
          <a:noFill/>
        </p:spPr>
        <p:txBody>
          <a:bodyPr wrap="square">
            <a:spAutoFit/>
          </a:bodyPr>
          <a:lstStyle/>
          <a:p>
            <a:r>
              <a:rPr lang="nl-BE" sz="900" dirty="0"/>
              <a:t>11 december 1991</a:t>
            </a:r>
          </a:p>
        </p:txBody>
      </p:sp>
      <p:sp>
        <p:nvSpPr>
          <p:cNvPr id="20" name="Tekstvak 19">
            <a:extLst>
              <a:ext uri="{FF2B5EF4-FFF2-40B4-BE49-F238E27FC236}">
                <a16:creationId xmlns:a16="http://schemas.microsoft.com/office/drawing/2014/main" id="{515128EF-DFDC-479E-AAEE-0F9032E8F6A3}"/>
              </a:ext>
            </a:extLst>
          </p:cNvPr>
          <p:cNvSpPr txBox="1"/>
          <p:nvPr/>
        </p:nvSpPr>
        <p:spPr>
          <a:xfrm>
            <a:off x="7971346" y="5927192"/>
            <a:ext cx="1172654" cy="230832"/>
          </a:xfrm>
          <a:prstGeom prst="rect">
            <a:avLst/>
          </a:prstGeom>
          <a:noFill/>
        </p:spPr>
        <p:txBody>
          <a:bodyPr wrap="square">
            <a:spAutoFit/>
          </a:bodyPr>
          <a:lstStyle/>
          <a:p>
            <a:r>
              <a:rPr lang="nl-BE" sz="900" dirty="0"/>
              <a:t>30 september 1992</a:t>
            </a:r>
          </a:p>
        </p:txBody>
      </p:sp>
      <p:sp>
        <p:nvSpPr>
          <p:cNvPr id="19" name="Tekstvak 18">
            <a:extLst>
              <a:ext uri="{FF2B5EF4-FFF2-40B4-BE49-F238E27FC236}">
                <a16:creationId xmlns:a16="http://schemas.microsoft.com/office/drawing/2014/main" id="{74A47B4D-7A50-421B-8973-31F215D90728}"/>
              </a:ext>
            </a:extLst>
          </p:cNvPr>
          <p:cNvSpPr txBox="1"/>
          <p:nvPr/>
        </p:nvSpPr>
        <p:spPr>
          <a:xfrm>
            <a:off x="4003622" y="6331629"/>
            <a:ext cx="1099293" cy="230832"/>
          </a:xfrm>
          <a:prstGeom prst="rect">
            <a:avLst/>
          </a:prstGeom>
          <a:noFill/>
        </p:spPr>
        <p:txBody>
          <a:bodyPr wrap="square">
            <a:spAutoFit/>
          </a:bodyPr>
          <a:lstStyle/>
          <a:p>
            <a:r>
              <a:rPr lang="nl-BE" sz="900" dirty="0"/>
              <a:t>25 augustus 2006</a:t>
            </a:r>
          </a:p>
        </p:txBody>
      </p:sp>
      <p:pic>
        <p:nvPicPr>
          <p:cNvPr id="1026" name="Picture 2" descr="F:\Modern Times (193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72134" y="3574100"/>
            <a:ext cx="5375870" cy="32736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11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25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250"/>
                                        <p:tgtEl>
                                          <p:spTgt spid="12"/>
                                        </p:tgtEl>
                                      </p:cBhvr>
                                    </p:animEffect>
                                    <p:set>
                                      <p:cBhvr>
                                        <p:cTn id="28" dur="1" fill="hold">
                                          <p:stCondLst>
                                            <p:cond delay="1249"/>
                                          </p:stCondLst>
                                        </p:cTn>
                                        <p:tgtEl>
                                          <p:spTgt spid="12"/>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1250"/>
                                        <p:tgtEl>
                                          <p:spTgt spid="10"/>
                                        </p:tgtEl>
                                      </p:cBhvr>
                                    </p:animEffect>
                                    <p:set>
                                      <p:cBhvr>
                                        <p:cTn id="31" dur="1" fill="hold">
                                          <p:stCondLst>
                                            <p:cond delay="1249"/>
                                          </p:stCondLst>
                                        </p:cTn>
                                        <p:tgtEl>
                                          <p:spTgt spid="10"/>
                                        </p:tgtEl>
                                        <p:attrNameLst>
                                          <p:attrName>style.visibility</p:attrName>
                                        </p:attrNameLst>
                                      </p:cBhvr>
                                      <p:to>
                                        <p:strVal val="hidden"/>
                                      </p:to>
                                    </p:set>
                                  </p:childTnLst>
                                </p:cTn>
                              </p:par>
                              <p:par>
                                <p:cTn id="32" presetID="2" presetClass="entr" presetSubtype="8" fill="hold" nodeType="with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 calcmode="lin" valueType="num">
                                      <p:cBhvr additive="base">
                                        <p:cTn id="34"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5"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 calcmode="lin" valueType="num">
                                      <p:cBhvr additive="base">
                                        <p:cTn id="40"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1"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1250"/>
                                        <p:tgtEl>
                                          <p:spTgt spid="102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250"/>
                                        <p:tgtEl>
                                          <p:spTgt spid="1026"/>
                                        </p:tgtEl>
                                      </p:cBhvr>
                                    </p:animEffect>
                                    <p:set>
                                      <p:cBhvr>
                                        <p:cTn id="51" dur="1" fill="hold">
                                          <p:stCondLst>
                                            <p:cond delay="1249"/>
                                          </p:stCondLst>
                                        </p:cTn>
                                        <p:tgtEl>
                                          <p:spTgt spid="1026"/>
                                        </p:tgtEl>
                                        <p:attrNameLst>
                                          <p:attrName>style.visibility</p:attrName>
                                        </p:attrNameLst>
                                      </p:cBhvr>
                                      <p:to>
                                        <p:strVal val="hidden"/>
                                      </p:to>
                                    </p:set>
                                  </p:childTnLst>
                                </p:cTn>
                              </p:par>
                            </p:childTnLst>
                          </p:cTn>
                        </p:par>
                        <p:par>
                          <p:cTn id="52" fill="hold">
                            <p:stCondLst>
                              <p:cond delay="1250"/>
                            </p:stCondLst>
                            <p:childTnLst>
                              <p:par>
                                <p:cTn id="53" presetID="2" presetClass="entr" presetSubtype="8" fill="hold" nodeType="after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56"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250"/>
                                        <p:tgtEl>
                                          <p:spTgt spid="11"/>
                                        </p:tgtEl>
                                      </p:cBhvr>
                                    </p:animEffect>
                                  </p:childTnLst>
                                </p:cTn>
                              </p:par>
                              <p:par>
                                <p:cTn id="61" presetID="2" presetClass="entr" presetSubtype="4"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nodeType="clickEffect">
                                  <p:stCondLst>
                                    <p:cond delay="0"/>
                                  </p:stCondLst>
                                  <p:childTnLst>
                                    <p:set>
                                      <p:cBhvr>
                                        <p:cTn id="68" dur="1" fill="hold">
                                          <p:stCondLst>
                                            <p:cond delay="0"/>
                                          </p:stCondLst>
                                        </p:cTn>
                                        <p:tgtEl>
                                          <p:spTgt spid="3">
                                            <p:txEl>
                                              <p:pRg st="5" end="5"/>
                                            </p:txEl>
                                          </p:spTgt>
                                        </p:tgtEl>
                                        <p:attrNameLst>
                                          <p:attrName>style.visibility</p:attrName>
                                        </p:attrNameLst>
                                      </p:cBhvr>
                                      <p:to>
                                        <p:strVal val="visible"/>
                                      </p:to>
                                    </p:set>
                                    <p:anim calcmode="lin" valueType="num">
                                      <p:cBhvr additive="base">
                                        <p:cTn id="69"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70" dur="1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grpId="1" nodeType="clickEffect">
                                  <p:stCondLst>
                                    <p:cond delay="0"/>
                                  </p:stCondLst>
                                  <p:childTnLst>
                                    <p:anim calcmode="lin" valueType="num">
                                      <p:cBhvr additive="base">
                                        <p:cTn id="74" dur="500"/>
                                        <p:tgtEl>
                                          <p:spTgt spid="19"/>
                                        </p:tgtEl>
                                        <p:attrNameLst>
                                          <p:attrName>ppt_x</p:attrName>
                                        </p:attrNameLst>
                                      </p:cBhvr>
                                      <p:tavLst>
                                        <p:tav tm="0">
                                          <p:val>
                                            <p:strVal val="ppt_x"/>
                                          </p:val>
                                        </p:tav>
                                        <p:tav tm="100000">
                                          <p:val>
                                            <p:strVal val="ppt_x"/>
                                          </p:val>
                                        </p:tav>
                                      </p:tavLst>
                                    </p:anim>
                                    <p:anim calcmode="lin" valueType="num">
                                      <p:cBhvr additive="base">
                                        <p:cTn id="75" dur="500"/>
                                        <p:tgtEl>
                                          <p:spTgt spid="19"/>
                                        </p:tgtEl>
                                        <p:attrNameLst>
                                          <p:attrName>ppt_y</p:attrName>
                                        </p:attrNameLst>
                                      </p:cBhvr>
                                      <p:tavLst>
                                        <p:tav tm="0">
                                          <p:val>
                                            <p:strVal val="ppt_y"/>
                                          </p:val>
                                        </p:tav>
                                        <p:tav tm="100000">
                                          <p:val>
                                            <p:strVal val="1+ppt_h/2"/>
                                          </p:val>
                                        </p:tav>
                                      </p:tavLst>
                                    </p:anim>
                                    <p:set>
                                      <p:cBhvr>
                                        <p:cTn id="76" dur="1" fill="hold">
                                          <p:stCondLst>
                                            <p:cond delay="499"/>
                                          </p:stCondLst>
                                        </p:cTn>
                                        <p:tgtEl>
                                          <p:spTgt spid="19"/>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1250"/>
                                        <p:tgtEl>
                                          <p:spTgt spid="11"/>
                                        </p:tgtEl>
                                      </p:cBhvr>
                                    </p:animEffect>
                                    <p:set>
                                      <p:cBhvr>
                                        <p:cTn id="79" dur="1" fill="hold">
                                          <p:stCondLst>
                                            <p:cond delay="1249"/>
                                          </p:stCondLst>
                                        </p:cTn>
                                        <p:tgtEl>
                                          <p:spTgt spid="11"/>
                                        </p:tgtEl>
                                        <p:attrNameLst>
                                          <p:attrName>style.visibility</p:attrName>
                                        </p:attrNameLst>
                                      </p:cBhvr>
                                      <p:to>
                                        <p:strVal val="hidden"/>
                                      </p:to>
                                    </p:set>
                                  </p:childTnLst>
                                </p:cTn>
                              </p:par>
                              <p:par>
                                <p:cTn id="80" presetID="2" presetClass="entr" presetSubtype="8" fill="hold" nodeType="withEffect">
                                  <p:stCondLst>
                                    <p:cond delay="0"/>
                                  </p:stCondLst>
                                  <p:childTnLst>
                                    <p:set>
                                      <p:cBhvr>
                                        <p:cTn id="81" dur="1" fill="hold">
                                          <p:stCondLst>
                                            <p:cond delay="0"/>
                                          </p:stCondLst>
                                        </p:cTn>
                                        <p:tgtEl>
                                          <p:spTgt spid="3">
                                            <p:txEl>
                                              <p:pRg st="6" end="6"/>
                                            </p:txEl>
                                          </p:spTgt>
                                        </p:tgtEl>
                                        <p:attrNameLst>
                                          <p:attrName>style.visibility</p:attrName>
                                        </p:attrNameLst>
                                      </p:cBhvr>
                                      <p:to>
                                        <p:strVal val="visible"/>
                                      </p:to>
                                    </p:set>
                                    <p:anim calcmode="lin" valueType="num">
                                      <p:cBhvr additive="base">
                                        <p:cTn id="82" dur="1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3" dur="1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84" fill="hold">
                            <p:stCondLst>
                              <p:cond delay="1250"/>
                            </p:stCondLst>
                            <p:childTnLst>
                              <p:par>
                                <p:cTn id="85" presetID="2" presetClass="entr" presetSubtype="8" fill="hold" nodeType="afterEffect">
                                  <p:stCondLst>
                                    <p:cond delay="0"/>
                                  </p:stCondLst>
                                  <p:childTnLst>
                                    <p:set>
                                      <p:cBhvr>
                                        <p:cTn id="86" dur="1" fill="hold">
                                          <p:stCondLst>
                                            <p:cond delay="0"/>
                                          </p:stCondLst>
                                        </p:cTn>
                                        <p:tgtEl>
                                          <p:spTgt spid="3">
                                            <p:txEl>
                                              <p:pRg st="7" end="7"/>
                                            </p:txEl>
                                          </p:spTgt>
                                        </p:tgtEl>
                                        <p:attrNameLst>
                                          <p:attrName>style.visibility</p:attrName>
                                        </p:attrNameLst>
                                      </p:cBhvr>
                                      <p:to>
                                        <p:strVal val="visible"/>
                                      </p:to>
                                    </p:set>
                                    <p:anim calcmode="lin" valueType="num">
                                      <p:cBhvr additive="base">
                                        <p:cTn id="87" dur="125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8" dur="125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89" fill="hold">
                            <p:stCondLst>
                              <p:cond delay="2500"/>
                            </p:stCondLst>
                            <p:childTnLst>
                              <p:par>
                                <p:cTn id="90" presetID="10" presetClass="entr" presetSubtype="0" fill="hold"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250"/>
                                        <p:tgtEl>
                                          <p:spTgt spid="1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nodeType="clickEffect">
                                  <p:stCondLst>
                                    <p:cond delay="0"/>
                                  </p:stCondLst>
                                  <p:childTnLst>
                                    <p:animEffect transition="out" filter="fade">
                                      <p:cBhvr>
                                        <p:cTn id="96" dur="1250"/>
                                        <p:tgtEl>
                                          <p:spTgt spid="13"/>
                                        </p:tgtEl>
                                      </p:cBhvr>
                                    </p:animEffect>
                                    <p:set>
                                      <p:cBhvr>
                                        <p:cTn id="97" dur="1" fill="hold">
                                          <p:stCondLst>
                                            <p:cond delay="1249"/>
                                          </p:stCondLst>
                                        </p:cTn>
                                        <p:tgtEl>
                                          <p:spTgt spid="13"/>
                                        </p:tgtEl>
                                        <p:attrNameLst>
                                          <p:attrName>style.visibility</p:attrName>
                                        </p:attrNameLst>
                                      </p:cBhvr>
                                      <p:to>
                                        <p:strVal val="hidden"/>
                                      </p:to>
                                    </p:set>
                                  </p:childTnLst>
                                </p:cTn>
                              </p:par>
                              <p:par>
                                <p:cTn id="98" presetID="2" presetClass="entr" presetSubtype="8" fill="hold" nodeType="withEffect">
                                  <p:stCondLst>
                                    <p:cond delay="0"/>
                                  </p:stCondLst>
                                  <p:childTnLst>
                                    <p:set>
                                      <p:cBhvr>
                                        <p:cTn id="99" dur="1" fill="hold">
                                          <p:stCondLst>
                                            <p:cond delay="0"/>
                                          </p:stCondLst>
                                        </p:cTn>
                                        <p:tgtEl>
                                          <p:spTgt spid="3">
                                            <p:txEl>
                                              <p:pRg st="8" end="8"/>
                                            </p:txEl>
                                          </p:spTgt>
                                        </p:tgtEl>
                                        <p:attrNameLst>
                                          <p:attrName>style.visibility</p:attrName>
                                        </p:attrNameLst>
                                      </p:cBhvr>
                                      <p:to>
                                        <p:strVal val="visible"/>
                                      </p:to>
                                    </p:set>
                                    <p:anim calcmode="lin" valueType="num">
                                      <p:cBhvr additive="base">
                                        <p:cTn id="100" dur="125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01" dur="12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15"/>
                                        </p:tgtEl>
                                        <p:attrNameLst>
                                          <p:attrName>style.visibility</p:attrName>
                                        </p:attrNameLst>
                                      </p:cBhvr>
                                      <p:to>
                                        <p:strVal val="visible"/>
                                      </p:to>
                                    </p:set>
                                    <p:animEffect transition="in" filter="fade">
                                      <p:cBhvr>
                                        <p:cTn id="106" dur="1250"/>
                                        <p:tgtEl>
                                          <p:spTgt spid="15"/>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nodeType="clickEffect">
                                  <p:stCondLst>
                                    <p:cond delay="0"/>
                                  </p:stCondLst>
                                  <p:childTnLst>
                                    <p:animEffect transition="out" filter="fade">
                                      <p:cBhvr>
                                        <p:cTn id="110" dur="1250"/>
                                        <p:tgtEl>
                                          <p:spTgt spid="15"/>
                                        </p:tgtEl>
                                      </p:cBhvr>
                                    </p:animEffect>
                                    <p:set>
                                      <p:cBhvr>
                                        <p:cTn id="111" dur="1" fill="hold">
                                          <p:stCondLst>
                                            <p:cond delay="1249"/>
                                          </p:stCondLst>
                                        </p:cTn>
                                        <p:tgtEl>
                                          <p:spTgt spid="15"/>
                                        </p:tgtEl>
                                        <p:attrNameLst>
                                          <p:attrName>style.visibility</p:attrName>
                                        </p:attrNameLst>
                                      </p:cBhvr>
                                      <p:to>
                                        <p:strVal val="hidden"/>
                                      </p:to>
                                    </p:set>
                                  </p:childTnLst>
                                </p:cTn>
                              </p:par>
                            </p:childTnLst>
                          </p:cTn>
                        </p:par>
                        <p:par>
                          <p:cTn id="112" fill="hold">
                            <p:stCondLst>
                              <p:cond delay="1250"/>
                            </p:stCondLst>
                            <p:childTnLst>
                              <p:par>
                                <p:cTn id="113" presetID="10" presetClass="entr" presetSubtype="0"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fade">
                                      <p:cBhvr>
                                        <p:cTn id="115" dur="1250"/>
                                        <p:tgtEl>
                                          <p:spTgt spid="17"/>
                                        </p:tgtEl>
                                      </p:cBhvr>
                                    </p:animEffect>
                                  </p:childTnLst>
                                </p:cTn>
                              </p:par>
                              <p:par>
                                <p:cTn id="116" presetID="2" presetClass="entr" presetSubtype="4" fill="hold" grpId="0" nodeType="withEffect">
                                  <p:stCondLst>
                                    <p:cond delay="0"/>
                                  </p:stCondLst>
                                  <p:childTnLst>
                                    <p:set>
                                      <p:cBhvr>
                                        <p:cTn id="117" dur="1" fill="hold">
                                          <p:stCondLst>
                                            <p:cond delay="0"/>
                                          </p:stCondLst>
                                        </p:cTn>
                                        <p:tgtEl>
                                          <p:spTgt spid="16"/>
                                        </p:tgtEl>
                                        <p:attrNameLst>
                                          <p:attrName>style.visibility</p:attrName>
                                        </p:attrNameLst>
                                      </p:cBhvr>
                                      <p:to>
                                        <p:strVal val="visible"/>
                                      </p:to>
                                    </p:set>
                                    <p:anim calcmode="lin" valueType="num">
                                      <p:cBhvr additive="base">
                                        <p:cTn id="118" dur="500" fill="hold"/>
                                        <p:tgtEl>
                                          <p:spTgt spid="16"/>
                                        </p:tgtEl>
                                        <p:attrNameLst>
                                          <p:attrName>ppt_x</p:attrName>
                                        </p:attrNameLst>
                                      </p:cBhvr>
                                      <p:tavLst>
                                        <p:tav tm="0">
                                          <p:val>
                                            <p:strVal val="#ppt_x"/>
                                          </p:val>
                                        </p:tav>
                                        <p:tav tm="100000">
                                          <p:val>
                                            <p:strVal val="#ppt_x"/>
                                          </p:val>
                                        </p:tav>
                                      </p:tavLst>
                                    </p:anim>
                                    <p:anim calcmode="lin" valueType="num">
                                      <p:cBhvr additive="base">
                                        <p:cTn id="1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xit" presetSubtype="4" fill="hold" grpId="1" nodeType="clickEffect">
                                  <p:stCondLst>
                                    <p:cond delay="0"/>
                                  </p:stCondLst>
                                  <p:childTnLst>
                                    <p:anim calcmode="lin" valueType="num">
                                      <p:cBhvr additive="base">
                                        <p:cTn id="123" dur="500"/>
                                        <p:tgtEl>
                                          <p:spTgt spid="16"/>
                                        </p:tgtEl>
                                        <p:attrNameLst>
                                          <p:attrName>ppt_x</p:attrName>
                                        </p:attrNameLst>
                                      </p:cBhvr>
                                      <p:tavLst>
                                        <p:tav tm="0">
                                          <p:val>
                                            <p:strVal val="ppt_x"/>
                                          </p:val>
                                        </p:tav>
                                        <p:tav tm="100000">
                                          <p:val>
                                            <p:strVal val="ppt_x"/>
                                          </p:val>
                                        </p:tav>
                                      </p:tavLst>
                                    </p:anim>
                                    <p:anim calcmode="lin" valueType="num">
                                      <p:cBhvr additive="base">
                                        <p:cTn id="124" dur="500"/>
                                        <p:tgtEl>
                                          <p:spTgt spid="16"/>
                                        </p:tgtEl>
                                        <p:attrNameLst>
                                          <p:attrName>ppt_y</p:attrName>
                                        </p:attrNameLst>
                                      </p:cBhvr>
                                      <p:tavLst>
                                        <p:tav tm="0">
                                          <p:val>
                                            <p:strVal val="ppt_y"/>
                                          </p:val>
                                        </p:tav>
                                        <p:tav tm="100000">
                                          <p:val>
                                            <p:strVal val="1+ppt_h/2"/>
                                          </p:val>
                                        </p:tav>
                                      </p:tavLst>
                                    </p:anim>
                                    <p:set>
                                      <p:cBhvr>
                                        <p:cTn id="125" dur="1" fill="hold">
                                          <p:stCondLst>
                                            <p:cond delay="499"/>
                                          </p:stCondLst>
                                        </p:cTn>
                                        <p:tgtEl>
                                          <p:spTgt spid="16"/>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1250"/>
                                        <p:tgtEl>
                                          <p:spTgt spid="17"/>
                                        </p:tgtEl>
                                      </p:cBhvr>
                                    </p:animEffect>
                                    <p:set>
                                      <p:cBhvr>
                                        <p:cTn id="128" dur="1" fill="hold">
                                          <p:stCondLst>
                                            <p:cond delay="1249"/>
                                          </p:stCondLst>
                                        </p:cTn>
                                        <p:tgtEl>
                                          <p:spTgt spid="17"/>
                                        </p:tgtEl>
                                        <p:attrNameLst>
                                          <p:attrName>style.visibility</p:attrName>
                                        </p:attrNameLst>
                                      </p:cBhvr>
                                      <p:to>
                                        <p:strVal val="hidden"/>
                                      </p:to>
                                    </p:set>
                                  </p:childTnLst>
                                </p:cTn>
                              </p:par>
                              <p:par>
                                <p:cTn id="129" presetID="2" presetClass="entr" presetSubtype="8" fill="hold" nodeType="withEffect">
                                  <p:stCondLst>
                                    <p:cond delay="0"/>
                                  </p:stCondLst>
                                  <p:childTnLst>
                                    <p:set>
                                      <p:cBhvr>
                                        <p:cTn id="130" dur="1" fill="hold">
                                          <p:stCondLst>
                                            <p:cond delay="0"/>
                                          </p:stCondLst>
                                        </p:cTn>
                                        <p:tgtEl>
                                          <p:spTgt spid="3">
                                            <p:txEl>
                                              <p:pRg st="9" end="9"/>
                                            </p:txEl>
                                          </p:spTgt>
                                        </p:tgtEl>
                                        <p:attrNameLst>
                                          <p:attrName>style.visibility</p:attrName>
                                        </p:attrNameLst>
                                      </p:cBhvr>
                                      <p:to>
                                        <p:strVal val="visible"/>
                                      </p:to>
                                    </p:set>
                                    <p:anim calcmode="lin" valueType="num">
                                      <p:cBhvr additive="base">
                                        <p:cTn id="131" dur="125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32" dur="125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8" fill="hold" nodeType="clickEffect">
                                  <p:stCondLst>
                                    <p:cond delay="0"/>
                                  </p:stCondLst>
                                  <p:childTnLst>
                                    <p:set>
                                      <p:cBhvr>
                                        <p:cTn id="136" dur="1" fill="hold">
                                          <p:stCondLst>
                                            <p:cond delay="0"/>
                                          </p:stCondLst>
                                        </p:cTn>
                                        <p:tgtEl>
                                          <p:spTgt spid="3">
                                            <p:txEl>
                                              <p:pRg st="10" end="10"/>
                                            </p:txEl>
                                          </p:spTgt>
                                        </p:tgtEl>
                                        <p:attrNameLst>
                                          <p:attrName>style.visibility</p:attrName>
                                        </p:attrNameLst>
                                      </p:cBhvr>
                                      <p:to>
                                        <p:strVal val="visible"/>
                                      </p:to>
                                    </p:set>
                                    <p:anim calcmode="lin" valueType="num">
                                      <p:cBhvr additive="base">
                                        <p:cTn id="137" dur="1250" fill="hold"/>
                                        <p:tgtEl>
                                          <p:spTgt spid="3">
                                            <p:txEl>
                                              <p:pRg st="10" end="10"/>
                                            </p:txEl>
                                          </p:spTgt>
                                        </p:tgtEl>
                                        <p:attrNameLst>
                                          <p:attrName>ppt_x</p:attrName>
                                        </p:attrNameLst>
                                      </p:cBhvr>
                                      <p:tavLst>
                                        <p:tav tm="0">
                                          <p:val>
                                            <p:strVal val="0-#ppt_w/2"/>
                                          </p:val>
                                        </p:tav>
                                        <p:tav tm="100000">
                                          <p:val>
                                            <p:strVal val="#ppt_x"/>
                                          </p:val>
                                        </p:tav>
                                      </p:tavLst>
                                    </p:anim>
                                    <p:anim calcmode="lin" valueType="num">
                                      <p:cBhvr additive="base">
                                        <p:cTn id="138" dur="1250" fill="hold"/>
                                        <p:tgtEl>
                                          <p:spTgt spid="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nodeType="clickEffect">
                                  <p:stCondLst>
                                    <p:cond delay="0"/>
                                  </p:stCondLst>
                                  <p:childTnLst>
                                    <p:set>
                                      <p:cBhvr>
                                        <p:cTn id="142" dur="1" fill="hold">
                                          <p:stCondLst>
                                            <p:cond delay="0"/>
                                          </p:stCondLst>
                                        </p:cTn>
                                        <p:tgtEl>
                                          <p:spTgt spid="14"/>
                                        </p:tgtEl>
                                        <p:attrNameLst>
                                          <p:attrName>style.visibility</p:attrName>
                                        </p:attrNameLst>
                                      </p:cBhvr>
                                      <p:to>
                                        <p:strVal val="visible"/>
                                      </p:to>
                                    </p:set>
                                    <p:animEffect transition="in" filter="fade">
                                      <p:cBhvr>
                                        <p:cTn id="143" dur="1250"/>
                                        <p:tgtEl>
                                          <p:spTgt spid="14"/>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nodeType="clickEffect">
                                  <p:stCondLst>
                                    <p:cond delay="0"/>
                                  </p:stCondLst>
                                  <p:childTnLst>
                                    <p:animEffect transition="out" filter="fade">
                                      <p:cBhvr>
                                        <p:cTn id="147" dur="1250"/>
                                        <p:tgtEl>
                                          <p:spTgt spid="14"/>
                                        </p:tgtEl>
                                      </p:cBhvr>
                                    </p:animEffect>
                                    <p:set>
                                      <p:cBhvr>
                                        <p:cTn id="148" dur="1" fill="hold">
                                          <p:stCondLst>
                                            <p:cond delay="1249"/>
                                          </p:stCondLst>
                                        </p:cTn>
                                        <p:tgtEl>
                                          <p:spTgt spid="14"/>
                                        </p:tgtEl>
                                        <p:attrNameLst>
                                          <p:attrName>style.visibility</p:attrName>
                                        </p:attrNameLst>
                                      </p:cBhvr>
                                      <p:to>
                                        <p:strVal val="hidden"/>
                                      </p:to>
                                    </p:set>
                                  </p:childTnLst>
                                </p:cTn>
                              </p:par>
                              <p:par>
                                <p:cTn id="149" presetID="2" presetClass="entr" presetSubtype="8" fill="hold" nodeType="withEffect">
                                  <p:stCondLst>
                                    <p:cond delay="0"/>
                                  </p:stCondLst>
                                  <p:childTnLst>
                                    <p:set>
                                      <p:cBhvr>
                                        <p:cTn id="150" dur="1" fill="hold">
                                          <p:stCondLst>
                                            <p:cond delay="0"/>
                                          </p:stCondLst>
                                        </p:cTn>
                                        <p:tgtEl>
                                          <p:spTgt spid="3">
                                            <p:txEl>
                                              <p:pRg st="11" end="11"/>
                                            </p:txEl>
                                          </p:spTgt>
                                        </p:tgtEl>
                                        <p:attrNameLst>
                                          <p:attrName>style.visibility</p:attrName>
                                        </p:attrNameLst>
                                      </p:cBhvr>
                                      <p:to>
                                        <p:strVal val="visible"/>
                                      </p:to>
                                    </p:set>
                                    <p:anim calcmode="lin" valueType="num">
                                      <p:cBhvr additive="base">
                                        <p:cTn id="151" dur="1250" fill="hold"/>
                                        <p:tgtEl>
                                          <p:spTgt spid="3">
                                            <p:txEl>
                                              <p:pRg st="11" end="11"/>
                                            </p:txEl>
                                          </p:spTgt>
                                        </p:tgtEl>
                                        <p:attrNameLst>
                                          <p:attrName>ppt_x</p:attrName>
                                        </p:attrNameLst>
                                      </p:cBhvr>
                                      <p:tavLst>
                                        <p:tav tm="0">
                                          <p:val>
                                            <p:strVal val="0-#ppt_w/2"/>
                                          </p:val>
                                        </p:tav>
                                        <p:tav tm="100000">
                                          <p:val>
                                            <p:strVal val="#ppt_x"/>
                                          </p:val>
                                        </p:tav>
                                      </p:tavLst>
                                    </p:anim>
                                    <p:anim calcmode="lin" valueType="num">
                                      <p:cBhvr additive="base">
                                        <p:cTn id="152" dur="1250" fill="hold"/>
                                        <p:tgtEl>
                                          <p:spTgt spid="3">
                                            <p:txEl>
                                              <p:pRg st="11" end="11"/>
                                            </p:txEl>
                                          </p:spTgt>
                                        </p:tgtEl>
                                        <p:attrNameLst>
                                          <p:attrName>ppt_y</p:attrName>
                                        </p:attrNameLst>
                                      </p:cBhvr>
                                      <p:tavLst>
                                        <p:tav tm="0">
                                          <p:val>
                                            <p:strVal val="#ppt_y"/>
                                          </p:val>
                                        </p:tav>
                                        <p:tav tm="100000">
                                          <p:val>
                                            <p:strVal val="#ppt_y"/>
                                          </p:val>
                                        </p:tav>
                                      </p:tavLst>
                                    </p:anim>
                                  </p:childTnLst>
                                </p:cTn>
                              </p:par>
                            </p:childTnLst>
                          </p:cTn>
                        </p:par>
                        <p:par>
                          <p:cTn id="153" fill="hold">
                            <p:stCondLst>
                              <p:cond delay="1250"/>
                            </p:stCondLst>
                            <p:childTnLst>
                              <p:par>
                                <p:cTn id="154" presetID="10" presetClass="entr" presetSubtype="0" fill="hold" nodeType="afterEffect">
                                  <p:stCondLst>
                                    <p:cond delay="0"/>
                                  </p:stCondLst>
                                  <p:childTnLst>
                                    <p:set>
                                      <p:cBhvr>
                                        <p:cTn id="155" dur="1" fill="hold">
                                          <p:stCondLst>
                                            <p:cond delay="0"/>
                                          </p:stCondLst>
                                        </p:cTn>
                                        <p:tgtEl>
                                          <p:spTgt spid="18"/>
                                        </p:tgtEl>
                                        <p:attrNameLst>
                                          <p:attrName>style.visibility</p:attrName>
                                        </p:attrNameLst>
                                      </p:cBhvr>
                                      <p:to>
                                        <p:strVal val="visible"/>
                                      </p:to>
                                    </p:set>
                                    <p:animEffect transition="in" filter="fade">
                                      <p:cBhvr>
                                        <p:cTn id="156" dur="1250"/>
                                        <p:tgtEl>
                                          <p:spTgt spid="18"/>
                                        </p:tgtEl>
                                      </p:cBhvr>
                                    </p:animEffect>
                                  </p:childTnLst>
                                </p:cTn>
                              </p:par>
                              <p:par>
                                <p:cTn id="157" presetID="2" presetClass="entr" presetSubtype="2" fill="hold" grpId="0" nodeType="withEffect">
                                  <p:stCondLst>
                                    <p:cond delay="0"/>
                                  </p:stCondLst>
                                  <p:childTnLst>
                                    <p:set>
                                      <p:cBhvr>
                                        <p:cTn id="158" dur="1" fill="hold">
                                          <p:stCondLst>
                                            <p:cond delay="0"/>
                                          </p:stCondLst>
                                        </p:cTn>
                                        <p:tgtEl>
                                          <p:spTgt spid="20"/>
                                        </p:tgtEl>
                                        <p:attrNameLst>
                                          <p:attrName>style.visibility</p:attrName>
                                        </p:attrNameLst>
                                      </p:cBhvr>
                                      <p:to>
                                        <p:strVal val="visible"/>
                                      </p:to>
                                    </p:set>
                                    <p:anim calcmode="lin" valueType="num">
                                      <p:cBhvr additive="base">
                                        <p:cTn id="159" dur="500" fill="hold"/>
                                        <p:tgtEl>
                                          <p:spTgt spid="20"/>
                                        </p:tgtEl>
                                        <p:attrNameLst>
                                          <p:attrName>ppt_x</p:attrName>
                                        </p:attrNameLst>
                                      </p:cBhvr>
                                      <p:tavLst>
                                        <p:tav tm="0">
                                          <p:val>
                                            <p:strVal val="1+#ppt_w/2"/>
                                          </p:val>
                                        </p:tav>
                                        <p:tav tm="100000">
                                          <p:val>
                                            <p:strVal val="#ppt_x"/>
                                          </p:val>
                                        </p:tav>
                                      </p:tavLst>
                                    </p:anim>
                                    <p:anim calcmode="lin" valueType="num">
                                      <p:cBhvr additive="base">
                                        <p:cTn id="16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20" grpId="0"/>
      <p:bldP spid="19" grpId="0"/>
      <p:bldP spid="1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D42700-6D7B-4223-9384-739E33B40169}"/>
              </a:ext>
            </a:extLst>
          </p:cNvPr>
          <p:cNvSpPr>
            <a:spLocks noGrp="1"/>
          </p:cNvSpPr>
          <p:nvPr>
            <p:ph type="title"/>
          </p:nvPr>
        </p:nvSpPr>
        <p:spPr/>
        <p:txBody>
          <a:bodyPr>
            <a:normAutofit/>
          </a:bodyPr>
          <a:lstStyle/>
          <a:p>
            <a:pPr algn="ctr"/>
            <a:r>
              <a:rPr lang="nl-BE" sz="4000" b="1" dirty="0"/>
              <a:t>... en dat mondde dit keer uit in…</a:t>
            </a:r>
            <a:endParaRPr lang="nl-BE" sz="3600" b="1" dirty="0"/>
          </a:p>
        </p:txBody>
      </p:sp>
      <p:sp>
        <p:nvSpPr>
          <p:cNvPr id="3" name="Tijdelijke aanduiding voor inhoud 2">
            <a:extLst>
              <a:ext uri="{FF2B5EF4-FFF2-40B4-BE49-F238E27FC236}">
                <a16:creationId xmlns:a16="http://schemas.microsoft.com/office/drawing/2014/main" id="{854BA3D7-2F09-4E90-98DD-8014CBDE2D0D}"/>
              </a:ext>
            </a:extLst>
          </p:cNvPr>
          <p:cNvSpPr>
            <a:spLocks noGrp="1"/>
          </p:cNvSpPr>
          <p:nvPr>
            <p:ph idx="1"/>
          </p:nvPr>
        </p:nvSpPr>
        <p:spPr>
          <a:xfrm>
            <a:off x="628650" y="1825624"/>
            <a:ext cx="7886700" cy="4841505"/>
          </a:xfrm>
        </p:spPr>
        <p:txBody>
          <a:bodyPr>
            <a:normAutofit/>
          </a:bodyPr>
          <a:lstStyle/>
          <a:p>
            <a:r>
              <a:rPr lang="nl-BE" dirty="0"/>
              <a:t>Een multipolaire wereldorde, zoals in de 19</a:t>
            </a:r>
            <a:r>
              <a:rPr lang="nl-BE" baseline="30000" dirty="0"/>
              <a:t>e</a:t>
            </a:r>
            <a:r>
              <a:rPr lang="nl-BE" dirty="0"/>
              <a:t> eeuw</a:t>
            </a:r>
          </a:p>
          <a:p>
            <a:pPr lvl="1"/>
            <a:r>
              <a:rPr lang="nl-NL" dirty="0">
                <a:latin typeface="Calibri" panose="020F0502020204030204" pitchFamily="34" charset="0"/>
                <a:cs typeface="Calibri" panose="020F0502020204030204" pitchFamily="34" charset="0"/>
              </a:rPr>
              <a:t>Voortdurende competitie tussen grootmachten</a:t>
            </a:r>
            <a:endParaRPr lang="nl-NL" sz="2400" dirty="0">
              <a:latin typeface="Calibri" panose="020F0502020204030204" pitchFamily="34" charset="0"/>
              <a:cs typeface="Calibri" panose="020F0502020204030204" pitchFamily="34" charset="0"/>
            </a:endParaRPr>
          </a:p>
          <a:p>
            <a:pPr lvl="1"/>
            <a:r>
              <a:rPr lang="nl-NL" dirty="0">
                <a:latin typeface="Calibri" panose="020F0502020204030204" pitchFamily="34" charset="0"/>
                <a:cs typeface="Calibri" panose="020F0502020204030204" pitchFamily="34" charset="0"/>
              </a:rPr>
              <a:t>… die soms botsen en soms samenwerken</a:t>
            </a:r>
          </a:p>
          <a:p>
            <a:pPr lvl="1"/>
            <a:r>
              <a:rPr lang="nl-BE" dirty="0"/>
              <a:t>… en waarbij ‘de rest’ het Westen heeft ingehaald</a:t>
            </a:r>
          </a:p>
          <a:p>
            <a:r>
              <a:rPr lang="nl-BE" dirty="0"/>
              <a:t>Een middenklassensamenleving</a:t>
            </a:r>
          </a:p>
          <a:p>
            <a:pPr lvl="1"/>
            <a:r>
              <a:rPr lang="nl-BE" dirty="0"/>
              <a:t>Individualistisch</a:t>
            </a:r>
          </a:p>
          <a:p>
            <a:pPr lvl="1"/>
            <a:r>
              <a:rPr lang="nl-BE" dirty="0"/>
              <a:t>Gelaagd als een lasagne</a:t>
            </a:r>
          </a:p>
          <a:p>
            <a:pPr lvl="1"/>
            <a:r>
              <a:rPr lang="nl-BE" dirty="0"/>
              <a:t>Onzeker door constante druk</a:t>
            </a:r>
          </a:p>
          <a:p>
            <a:pPr lvl="1"/>
            <a:r>
              <a:rPr lang="nl-BE" dirty="0"/>
              <a:t>Ongelijk</a:t>
            </a:r>
          </a:p>
          <a:p>
            <a:pPr lvl="2"/>
            <a:r>
              <a:rPr lang="nl-BE" dirty="0">
                <a:ea typeface="Times New Roman" panose="02020603050405020304" pitchFamily="18" charset="0"/>
              </a:rPr>
              <a:t>De ‘één derde-twee derde’-samenleving</a:t>
            </a:r>
            <a:endParaRPr lang="nl-BE" dirty="0"/>
          </a:p>
          <a:p>
            <a:pPr lvl="1"/>
            <a:endParaRPr lang="nl-BE" altLang="nl-BE" dirty="0">
              <a:latin typeface="Calibri" pitchFamily="34" charset="0"/>
            </a:endParaRPr>
          </a:p>
        </p:txBody>
      </p:sp>
      <p:pic>
        <p:nvPicPr>
          <p:cNvPr id="4" name="Picture 2">
            <a:extLst>
              <a:ext uri="{FF2B5EF4-FFF2-40B4-BE49-F238E27FC236}">
                <a16:creationId xmlns:a16="http://schemas.microsoft.com/office/drawing/2014/main" id="{449F24F6-940E-4159-BC24-A73FB20CD6B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269" y="3476879"/>
            <a:ext cx="3723947" cy="292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C:\Users\hcoolsae\Pictures\Actuele Vraagstukken\DS 310813 - West vs Rest.jpg">
            <a:extLst>
              <a:ext uri="{FF2B5EF4-FFF2-40B4-BE49-F238E27FC236}">
                <a16:creationId xmlns:a16="http://schemas.microsoft.com/office/drawing/2014/main" id="{E4907575-0332-40FB-A25A-50E1A2F9C039}"/>
              </a:ext>
            </a:extLst>
          </p:cNvPr>
          <p:cNvPicPr/>
          <p:nvPr/>
        </p:nvPicPr>
        <p:blipFill>
          <a:blip r:embed="rId4" cstate="print"/>
          <a:srcRect/>
          <a:stretch>
            <a:fillRect/>
          </a:stretch>
        </p:blipFill>
        <p:spPr bwMode="auto">
          <a:xfrm>
            <a:off x="955790" y="3642504"/>
            <a:ext cx="7044142" cy="2984390"/>
          </a:xfrm>
          <a:prstGeom prst="rect">
            <a:avLst/>
          </a:prstGeom>
          <a:noFill/>
          <a:ln w="9525">
            <a:noFill/>
            <a:miter lim="800000"/>
            <a:headEnd/>
            <a:tailEnd/>
          </a:ln>
        </p:spPr>
      </p:pic>
      <p:pic>
        <p:nvPicPr>
          <p:cNvPr id="6" name="Afbeelding 5">
            <a:extLst>
              <a:ext uri="{FF2B5EF4-FFF2-40B4-BE49-F238E27FC236}">
                <a16:creationId xmlns:a16="http://schemas.microsoft.com/office/drawing/2014/main" id="{DF5F1131-8E52-4579-A993-0339F4343B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0514" y="3230865"/>
            <a:ext cx="4447073" cy="2772324"/>
          </a:xfrm>
          <a:prstGeom prst="rect">
            <a:avLst/>
          </a:prstGeom>
        </p:spPr>
      </p:pic>
      <p:pic>
        <p:nvPicPr>
          <p:cNvPr id="7" name="Afbeelding 6">
            <a:extLst>
              <a:ext uri="{FF2B5EF4-FFF2-40B4-BE49-F238E27FC236}">
                <a16:creationId xmlns:a16="http://schemas.microsoft.com/office/drawing/2014/main" id="{E42D3574-A3B3-4BB5-A37A-DE4EECC907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54954" y="4023751"/>
            <a:ext cx="1889086" cy="2611661"/>
          </a:xfrm>
          <a:prstGeom prst="rect">
            <a:avLst/>
          </a:prstGeom>
        </p:spPr>
      </p:pic>
      <p:pic>
        <p:nvPicPr>
          <p:cNvPr id="8" name="Afbeelding 7">
            <a:extLst>
              <a:ext uri="{FF2B5EF4-FFF2-40B4-BE49-F238E27FC236}">
                <a16:creationId xmlns:a16="http://schemas.microsoft.com/office/drawing/2014/main" id="{8F532775-5B72-447A-A5DF-831809D147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62682" y="4039844"/>
            <a:ext cx="3878910" cy="2579474"/>
          </a:xfrm>
          <a:prstGeom prst="rect">
            <a:avLst/>
          </a:prstGeom>
        </p:spPr>
      </p:pic>
      <p:pic>
        <p:nvPicPr>
          <p:cNvPr id="9" name="Picture 2" descr="C:\Users\hcoolsae\Pictures\Geschiedenis Wereld Morgen\Time 2006 (You).jpg">
            <a:extLst>
              <a:ext uri="{FF2B5EF4-FFF2-40B4-BE49-F238E27FC236}">
                <a16:creationId xmlns:a16="http://schemas.microsoft.com/office/drawing/2014/main" id="{4AA9DB0C-2660-4524-B756-530548F675F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65260" y="4790717"/>
            <a:ext cx="1562338" cy="2081814"/>
          </a:xfrm>
          <a:prstGeom prst="rect">
            <a:avLst/>
          </a:prstGeom>
          <a:noFill/>
          <a:extLst>
            <a:ext uri="{909E8E84-426E-40DD-AFC4-6F175D3DCCD1}">
              <a14:hiddenFill xmlns:a14="http://schemas.microsoft.com/office/drawing/2010/main">
                <a:solidFill>
                  <a:srgbClr val="FFFFFF"/>
                </a:solidFill>
              </a14:hiddenFill>
            </a:ext>
          </a:extLst>
        </p:spPr>
      </p:pic>
      <p:sp>
        <p:nvSpPr>
          <p:cNvPr id="17" name="Tekstvak 16">
            <a:extLst>
              <a:ext uri="{FF2B5EF4-FFF2-40B4-BE49-F238E27FC236}">
                <a16:creationId xmlns:a16="http://schemas.microsoft.com/office/drawing/2014/main" id="{EBAE2EDB-9092-4804-9AF4-98D440EE8DB6}"/>
              </a:ext>
            </a:extLst>
          </p:cNvPr>
          <p:cNvSpPr txBox="1"/>
          <p:nvPr/>
        </p:nvSpPr>
        <p:spPr>
          <a:xfrm>
            <a:off x="6107268" y="6468001"/>
            <a:ext cx="460573" cy="230832"/>
          </a:xfrm>
          <a:prstGeom prst="rect">
            <a:avLst/>
          </a:prstGeom>
          <a:noFill/>
        </p:spPr>
        <p:txBody>
          <a:bodyPr wrap="square">
            <a:spAutoFit/>
          </a:bodyPr>
          <a:lstStyle/>
          <a:p>
            <a:r>
              <a:rPr lang="nl-BE" sz="900" dirty="0">
                <a:latin typeface="+mn-lt"/>
              </a:rPr>
              <a:t>1994</a:t>
            </a:r>
            <a:endParaRPr lang="nl-BE" sz="900" dirty="0"/>
          </a:p>
        </p:txBody>
      </p:sp>
      <p:sp>
        <p:nvSpPr>
          <p:cNvPr id="19" name="Tekstvak 18">
            <a:extLst>
              <a:ext uri="{FF2B5EF4-FFF2-40B4-BE49-F238E27FC236}">
                <a16:creationId xmlns:a16="http://schemas.microsoft.com/office/drawing/2014/main" id="{294115B6-48E7-4E8E-91ED-CE6D7B430A69}"/>
              </a:ext>
            </a:extLst>
          </p:cNvPr>
          <p:cNvSpPr txBox="1"/>
          <p:nvPr/>
        </p:nvSpPr>
        <p:spPr>
          <a:xfrm>
            <a:off x="8670710" y="4591900"/>
            <a:ext cx="422258" cy="230832"/>
          </a:xfrm>
          <a:prstGeom prst="rect">
            <a:avLst/>
          </a:prstGeom>
          <a:noFill/>
        </p:spPr>
        <p:txBody>
          <a:bodyPr wrap="square">
            <a:spAutoFit/>
          </a:bodyPr>
          <a:lstStyle/>
          <a:p>
            <a:r>
              <a:rPr lang="nl-BE" sz="900" dirty="0">
                <a:latin typeface="+mn-lt"/>
              </a:rPr>
              <a:t>2006</a:t>
            </a:r>
            <a:endParaRPr lang="nl-BE" sz="900" dirty="0"/>
          </a:p>
        </p:txBody>
      </p:sp>
      <p:pic>
        <p:nvPicPr>
          <p:cNvPr id="14" name="Afbeelding 13">
            <a:extLst>
              <a:ext uri="{FF2B5EF4-FFF2-40B4-BE49-F238E27FC236}">
                <a16:creationId xmlns:a16="http://schemas.microsoft.com/office/drawing/2014/main" id="{9DB9AAD4-15D2-48FA-9063-0DB5E4315FC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2368" y="4771580"/>
            <a:ext cx="1380464" cy="2076218"/>
          </a:xfrm>
          <a:prstGeom prst="rect">
            <a:avLst/>
          </a:prstGeom>
        </p:spPr>
      </p:pic>
      <p:sp>
        <p:nvSpPr>
          <p:cNvPr id="18" name="Tekstvak 17">
            <a:extLst>
              <a:ext uri="{FF2B5EF4-FFF2-40B4-BE49-F238E27FC236}">
                <a16:creationId xmlns:a16="http://schemas.microsoft.com/office/drawing/2014/main" id="{A8E1CEE9-1F0C-405D-AF23-A473B74292BA}"/>
              </a:ext>
            </a:extLst>
          </p:cNvPr>
          <p:cNvSpPr txBox="1"/>
          <p:nvPr/>
        </p:nvSpPr>
        <p:spPr>
          <a:xfrm>
            <a:off x="5763974" y="6655732"/>
            <a:ext cx="459729" cy="230832"/>
          </a:xfrm>
          <a:prstGeom prst="rect">
            <a:avLst/>
          </a:prstGeom>
          <a:noFill/>
        </p:spPr>
        <p:txBody>
          <a:bodyPr wrap="square">
            <a:spAutoFit/>
          </a:bodyPr>
          <a:lstStyle/>
          <a:p>
            <a:r>
              <a:rPr lang="nl-BE" sz="900" dirty="0"/>
              <a:t>2017</a:t>
            </a:r>
          </a:p>
        </p:txBody>
      </p:sp>
      <p:pic>
        <p:nvPicPr>
          <p:cNvPr id="11" name="Afbeelding 10" descr="Afbeelding met tekst, rood&#10;&#10;Automatisch gegenereerde beschrijving">
            <a:extLst>
              <a:ext uri="{FF2B5EF4-FFF2-40B4-BE49-F238E27FC236}">
                <a16:creationId xmlns:a16="http://schemas.microsoft.com/office/drawing/2014/main" id="{A5FA8585-DCA6-4B49-8B92-C5D13011F5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9611" y="1599373"/>
            <a:ext cx="7075262" cy="4710458"/>
          </a:xfrm>
          <a:prstGeom prst="rect">
            <a:avLst/>
          </a:prstGeom>
        </p:spPr>
      </p:pic>
      <p:sp>
        <p:nvSpPr>
          <p:cNvPr id="16" name="Tekstvak 15">
            <a:extLst>
              <a:ext uri="{FF2B5EF4-FFF2-40B4-BE49-F238E27FC236}">
                <a16:creationId xmlns:a16="http://schemas.microsoft.com/office/drawing/2014/main" id="{906DD3DC-50B0-460F-AA76-B4A831FBC886}"/>
              </a:ext>
            </a:extLst>
          </p:cNvPr>
          <p:cNvSpPr txBox="1"/>
          <p:nvPr/>
        </p:nvSpPr>
        <p:spPr>
          <a:xfrm>
            <a:off x="5293933" y="4441339"/>
            <a:ext cx="3144919" cy="461665"/>
          </a:xfrm>
          <a:prstGeom prst="rect">
            <a:avLst/>
          </a:prstGeom>
          <a:noFill/>
        </p:spPr>
        <p:txBody>
          <a:bodyPr wrap="square">
            <a:spAutoFit/>
          </a:bodyPr>
          <a:lstStyle/>
          <a:p>
            <a:r>
              <a:rPr lang="nl-BE" sz="2400" dirty="0"/>
              <a:t>… zoals in de 19</a:t>
            </a:r>
            <a:r>
              <a:rPr lang="nl-BE" sz="2400" baseline="30000" dirty="0"/>
              <a:t>de</a:t>
            </a:r>
            <a:r>
              <a:rPr lang="nl-BE" sz="2400" dirty="0"/>
              <a:t> eeuw</a:t>
            </a:r>
            <a:endParaRPr lang="en-BE" sz="2400" dirty="0"/>
          </a:p>
        </p:txBody>
      </p:sp>
      <p:sp>
        <p:nvSpPr>
          <p:cNvPr id="12" name="Rechteraccolade 11">
            <a:extLst>
              <a:ext uri="{FF2B5EF4-FFF2-40B4-BE49-F238E27FC236}">
                <a16:creationId xmlns:a16="http://schemas.microsoft.com/office/drawing/2014/main" id="{BFDB92EA-94EF-4C1D-AFD4-8379C989355F}"/>
              </a:ext>
            </a:extLst>
          </p:cNvPr>
          <p:cNvSpPr/>
          <p:nvPr/>
        </p:nvSpPr>
        <p:spPr>
          <a:xfrm>
            <a:off x="5155375" y="3971250"/>
            <a:ext cx="138558" cy="1581153"/>
          </a:xfrm>
          <a:prstGeom prst="rightBrace">
            <a:avLst/>
          </a:prstGeom>
          <a:ln w="12700"/>
        </p:spPr>
        <p:style>
          <a:lnRef idx="1">
            <a:schemeClr val="dk1"/>
          </a:lnRef>
          <a:fillRef idx="0">
            <a:schemeClr val="dk1"/>
          </a:fillRef>
          <a:effectRef idx="0">
            <a:schemeClr val="dk1"/>
          </a:effectRef>
          <a:fontRef idx="minor">
            <a:schemeClr val="tx1"/>
          </a:fontRef>
        </p:style>
        <p:txBody>
          <a:bodyPr rtlCol="0" anchor="ctr"/>
          <a:lstStyle/>
          <a:p>
            <a:pPr algn="ctr"/>
            <a:endParaRPr lang="en-BE"/>
          </a:p>
        </p:txBody>
      </p:sp>
    </p:spTree>
    <p:extLst>
      <p:ext uri="{BB962C8B-B14F-4D97-AF65-F5344CB8AC3E}">
        <p14:creationId xmlns:p14="http://schemas.microsoft.com/office/powerpoint/2010/main" val="184317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250"/>
                                        <p:tgtEl>
                                          <p:spTgt spid="11"/>
                                        </p:tgtEl>
                                      </p:cBhvr>
                                    </p:animEffect>
                                    <p:set>
                                      <p:cBhvr>
                                        <p:cTn id="12" dur="1" fill="hold">
                                          <p:stCondLst>
                                            <p:cond delay="1249"/>
                                          </p:stCondLst>
                                        </p:cTn>
                                        <p:tgtEl>
                                          <p:spTgt spid="11"/>
                                        </p:tgtEl>
                                        <p:attrNameLst>
                                          <p:attrName>style.visibility</p:attrName>
                                        </p:attrNameLst>
                                      </p:cBhvr>
                                      <p:to>
                                        <p:strVal val="hidden"/>
                                      </p:to>
                                    </p:set>
                                  </p:childTnLst>
                                </p:cTn>
                              </p:par>
                            </p:childTnLst>
                          </p:cTn>
                        </p:par>
                        <p:par>
                          <p:cTn id="13" fill="hold">
                            <p:stCondLst>
                              <p:cond delay="1250"/>
                            </p:stCondLst>
                            <p:childTnLst>
                              <p:par>
                                <p:cTn id="14" presetID="2" presetClass="entr" presetSubtype="8"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25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3"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1250"/>
                                        <p:tgtEl>
                                          <p:spTgt spid="6"/>
                                        </p:tgtEl>
                                      </p:cBhvr>
                                    </p:animEffect>
                                    <p:set>
                                      <p:cBhvr>
                                        <p:cTn id="38" dur="1" fill="hold">
                                          <p:stCondLst>
                                            <p:cond delay="1249"/>
                                          </p:stCondLst>
                                        </p:cTn>
                                        <p:tgtEl>
                                          <p:spTgt spid="6"/>
                                        </p:tgtEl>
                                        <p:attrNameLst>
                                          <p:attrName>style.visibility</p:attrName>
                                        </p:attrNameLst>
                                      </p:cBhvr>
                                      <p:to>
                                        <p:strVal val="hidden"/>
                                      </p:to>
                                    </p:set>
                                  </p:childTnLst>
                                </p:cTn>
                              </p:par>
                              <p:par>
                                <p:cTn id="39" presetID="2" presetClass="entr" presetSubtype="8" fill="hold"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42"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43" fill="hold">
                            <p:stCondLst>
                              <p:cond delay="1250"/>
                            </p:stCondLst>
                            <p:childTnLst>
                              <p:par>
                                <p:cTn id="44" presetID="10" presetClass="entr" presetSubtype="0"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25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250"/>
                                        <p:tgtEl>
                                          <p:spTgt spid="5"/>
                                        </p:tgtEl>
                                      </p:cBhvr>
                                    </p:animEffect>
                                    <p:set>
                                      <p:cBhvr>
                                        <p:cTn id="51" dur="1" fill="hold">
                                          <p:stCondLst>
                                            <p:cond delay="1249"/>
                                          </p:stCondLst>
                                        </p:cTn>
                                        <p:tgtEl>
                                          <p:spTgt spid="5"/>
                                        </p:tgtEl>
                                        <p:attrNameLst>
                                          <p:attrName>style.visibility</p:attrName>
                                        </p:attrNameLst>
                                      </p:cBhvr>
                                      <p:to>
                                        <p:strVal val="hidden"/>
                                      </p:to>
                                    </p:se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250"/>
                                        <p:tgtEl>
                                          <p:spTgt spid="4"/>
                                        </p:tgtEl>
                                      </p:cBhvr>
                                    </p:animEffect>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1250"/>
                                        <p:tgtEl>
                                          <p:spTgt spid="4"/>
                                        </p:tgtEl>
                                      </p:cBhvr>
                                    </p:animEffect>
                                    <p:set>
                                      <p:cBhvr>
                                        <p:cTn id="63" dur="1" fill="hold">
                                          <p:stCondLst>
                                            <p:cond delay="1249"/>
                                          </p:stCondLst>
                                        </p:cTn>
                                        <p:tgtEl>
                                          <p:spTgt spid="4"/>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17"/>
                                        </p:tgtEl>
                                        <p:attrNameLst>
                                          <p:attrName>ppt_x</p:attrName>
                                        </p:attrNameLst>
                                      </p:cBhvr>
                                      <p:tavLst>
                                        <p:tav tm="0">
                                          <p:val>
                                            <p:strVal val="ppt_x"/>
                                          </p:val>
                                        </p:tav>
                                        <p:tav tm="100000">
                                          <p:val>
                                            <p:strVal val="ppt_x"/>
                                          </p:val>
                                        </p:tav>
                                      </p:tavLst>
                                    </p:anim>
                                    <p:anim calcmode="lin" valueType="num">
                                      <p:cBhvr additive="base">
                                        <p:cTn id="66" dur="500"/>
                                        <p:tgtEl>
                                          <p:spTgt spid="17"/>
                                        </p:tgtEl>
                                        <p:attrNameLst>
                                          <p:attrName>ppt_y</p:attrName>
                                        </p:attrNameLst>
                                      </p:cBhvr>
                                      <p:tavLst>
                                        <p:tav tm="0">
                                          <p:val>
                                            <p:strVal val="ppt_y"/>
                                          </p:val>
                                        </p:tav>
                                        <p:tav tm="100000">
                                          <p:val>
                                            <p:strVal val="1+ppt_h/2"/>
                                          </p:val>
                                        </p:tav>
                                      </p:tavLst>
                                    </p:anim>
                                    <p:set>
                                      <p:cBhvr>
                                        <p:cTn id="67" dur="1" fill="hold">
                                          <p:stCondLst>
                                            <p:cond delay="499"/>
                                          </p:stCondLst>
                                        </p:cTn>
                                        <p:tgtEl>
                                          <p:spTgt spid="17"/>
                                        </p:tgtEl>
                                        <p:attrNameLst>
                                          <p:attrName>style.visibility</p:attrName>
                                        </p:attrNameLst>
                                      </p:cBhvr>
                                      <p:to>
                                        <p:strVal val="hidden"/>
                                      </p:to>
                                    </p:set>
                                  </p:childTnLst>
                                </p:cTn>
                              </p:par>
                            </p:childTnLst>
                          </p:cTn>
                        </p:par>
                        <p:par>
                          <p:cTn id="68" fill="hold">
                            <p:stCondLst>
                              <p:cond delay="1250"/>
                            </p:stCondLst>
                            <p:childTnLst>
                              <p:par>
                                <p:cTn id="69" presetID="2" presetClass="entr" presetSubtype="8" fill="hold" nodeType="after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additive="base">
                                        <p:cTn id="71"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72"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1250"/>
                                        <p:tgtEl>
                                          <p:spTgt spid="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125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1250"/>
                                        <p:tgtEl>
                                          <p:spTgt spid="7"/>
                                        </p:tgtEl>
                                      </p:cBhvr>
                                    </p:animEffect>
                                    <p:set>
                                      <p:cBhvr>
                                        <p:cTn id="87" dur="1" fill="hold">
                                          <p:stCondLst>
                                            <p:cond delay="1249"/>
                                          </p:stCondLst>
                                        </p:cTn>
                                        <p:tgtEl>
                                          <p:spTgt spid="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1250"/>
                                        <p:tgtEl>
                                          <p:spTgt spid="8"/>
                                        </p:tgtEl>
                                      </p:cBhvr>
                                    </p:animEffect>
                                    <p:set>
                                      <p:cBhvr>
                                        <p:cTn id="90" dur="1" fill="hold">
                                          <p:stCondLst>
                                            <p:cond delay="1249"/>
                                          </p:stCondLst>
                                        </p:cTn>
                                        <p:tgtEl>
                                          <p:spTgt spid="8"/>
                                        </p:tgtEl>
                                        <p:attrNameLst>
                                          <p:attrName>style.visibility</p:attrName>
                                        </p:attrNameLst>
                                      </p:cBhvr>
                                      <p:to>
                                        <p:strVal val="hidden"/>
                                      </p:to>
                                    </p:set>
                                  </p:childTnLst>
                                </p:cTn>
                              </p:par>
                            </p:childTnLst>
                          </p:cTn>
                        </p:par>
                        <p:par>
                          <p:cTn id="91" fill="hold">
                            <p:stCondLst>
                              <p:cond delay="1250"/>
                            </p:stCondLst>
                            <p:childTnLst>
                              <p:par>
                                <p:cTn id="92" presetID="2" presetClass="entr" presetSubtype="8" fill="hold" nodeType="afterEffect">
                                  <p:stCondLst>
                                    <p:cond delay="0"/>
                                  </p:stCondLst>
                                  <p:childTnLst>
                                    <p:set>
                                      <p:cBhvr>
                                        <p:cTn id="93" dur="1" fill="hold">
                                          <p:stCondLst>
                                            <p:cond delay="0"/>
                                          </p:stCondLst>
                                        </p:cTn>
                                        <p:tgtEl>
                                          <p:spTgt spid="3">
                                            <p:txEl>
                                              <p:pRg st="5" end="5"/>
                                            </p:txEl>
                                          </p:spTgt>
                                        </p:tgtEl>
                                        <p:attrNameLst>
                                          <p:attrName>style.visibility</p:attrName>
                                        </p:attrNameLst>
                                      </p:cBhvr>
                                      <p:to>
                                        <p:strVal val="visible"/>
                                      </p:to>
                                    </p:set>
                                    <p:anim calcmode="lin" valueType="num">
                                      <p:cBhvr additive="base">
                                        <p:cTn id="94"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95" dur="1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96" fill="hold">
                            <p:stCondLst>
                              <p:cond delay="2500"/>
                            </p:stCondLst>
                            <p:childTnLst>
                              <p:par>
                                <p:cTn id="97" presetID="10" presetClass="entr" presetSubtype="0" fill="hold" nodeType="afterEffect">
                                  <p:stCondLst>
                                    <p:cond delay="0"/>
                                  </p:stCondLst>
                                  <p:childTnLst>
                                    <p:set>
                                      <p:cBhvr>
                                        <p:cTn id="98" dur="1" fill="hold">
                                          <p:stCondLst>
                                            <p:cond delay="0"/>
                                          </p:stCondLst>
                                        </p:cTn>
                                        <p:tgtEl>
                                          <p:spTgt spid="9"/>
                                        </p:tgtEl>
                                        <p:attrNameLst>
                                          <p:attrName>style.visibility</p:attrName>
                                        </p:attrNameLst>
                                      </p:cBhvr>
                                      <p:to>
                                        <p:strVal val="visible"/>
                                      </p:to>
                                    </p:set>
                                    <p:animEffect transition="in" filter="fade">
                                      <p:cBhvr>
                                        <p:cTn id="99" dur="1250"/>
                                        <p:tgtEl>
                                          <p:spTgt spid="9"/>
                                        </p:tgtEl>
                                      </p:cBhvr>
                                    </p:animEffect>
                                  </p:childTnLst>
                                </p:cTn>
                              </p:par>
                              <p:par>
                                <p:cTn id="100" presetID="2" presetClass="entr" presetSubtype="2"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additive="base">
                                        <p:cTn id="102" dur="500" fill="hold"/>
                                        <p:tgtEl>
                                          <p:spTgt spid="19"/>
                                        </p:tgtEl>
                                        <p:attrNameLst>
                                          <p:attrName>ppt_x</p:attrName>
                                        </p:attrNameLst>
                                      </p:cBhvr>
                                      <p:tavLst>
                                        <p:tav tm="0">
                                          <p:val>
                                            <p:strVal val="1+#ppt_w/2"/>
                                          </p:val>
                                        </p:tav>
                                        <p:tav tm="100000">
                                          <p:val>
                                            <p:strVal val="#ppt_x"/>
                                          </p:val>
                                        </p:tav>
                                      </p:tavLst>
                                    </p:anim>
                                    <p:anim calcmode="lin" valueType="num">
                                      <p:cBhvr additive="base">
                                        <p:cTn id="103"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8" fill="hold" nodeType="clickEffect">
                                  <p:stCondLst>
                                    <p:cond delay="0"/>
                                  </p:stCondLst>
                                  <p:childTnLst>
                                    <p:set>
                                      <p:cBhvr>
                                        <p:cTn id="107" dur="1" fill="hold">
                                          <p:stCondLst>
                                            <p:cond delay="0"/>
                                          </p:stCondLst>
                                        </p:cTn>
                                        <p:tgtEl>
                                          <p:spTgt spid="3">
                                            <p:txEl>
                                              <p:pRg st="6" end="6"/>
                                            </p:txEl>
                                          </p:spTgt>
                                        </p:tgtEl>
                                        <p:attrNameLst>
                                          <p:attrName>style.visibility</p:attrName>
                                        </p:attrNameLst>
                                      </p:cBhvr>
                                      <p:to>
                                        <p:strVal val="visible"/>
                                      </p:to>
                                    </p:set>
                                    <p:anim calcmode="lin" valueType="num">
                                      <p:cBhvr additive="base">
                                        <p:cTn id="108" dur="1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09" dur="1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8" fill="hold" nodeType="clickEffect">
                                  <p:stCondLst>
                                    <p:cond delay="0"/>
                                  </p:stCondLst>
                                  <p:childTnLst>
                                    <p:set>
                                      <p:cBhvr>
                                        <p:cTn id="113" dur="1" fill="hold">
                                          <p:stCondLst>
                                            <p:cond delay="0"/>
                                          </p:stCondLst>
                                        </p:cTn>
                                        <p:tgtEl>
                                          <p:spTgt spid="3">
                                            <p:txEl>
                                              <p:pRg st="7" end="7"/>
                                            </p:txEl>
                                          </p:spTgt>
                                        </p:tgtEl>
                                        <p:attrNameLst>
                                          <p:attrName>style.visibility</p:attrName>
                                        </p:attrNameLst>
                                      </p:cBhvr>
                                      <p:to>
                                        <p:strVal val="visible"/>
                                      </p:to>
                                    </p:set>
                                    <p:anim calcmode="lin" valueType="num">
                                      <p:cBhvr additive="base">
                                        <p:cTn id="114" dur="125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15" dur="125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116" fill="hold">
                            <p:stCondLst>
                              <p:cond delay="1250"/>
                            </p:stCondLst>
                            <p:childTnLst>
                              <p:par>
                                <p:cTn id="117" presetID="10" presetClass="entr" presetSubtype="0" fill="hold" nodeType="afterEffect">
                                  <p:stCondLst>
                                    <p:cond delay="0"/>
                                  </p:stCondLst>
                                  <p:childTnLst>
                                    <p:set>
                                      <p:cBhvr>
                                        <p:cTn id="118" dur="1" fill="hold">
                                          <p:stCondLst>
                                            <p:cond delay="0"/>
                                          </p:stCondLst>
                                        </p:cTn>
                                        <p:tgtEl>
                                          <p:spTgt spid="14"/>
                                        </p:tgtEl>
                                        <p:attrNameLst>
                                          <p:attrName>style.visibility</p:attrName>
                                        </p:attrNameLst>
                                      </p:cBhvr>
                                      <p:to>
                                        <p:strVal val="visible"/>
                                      </p:to>
                                    </p:set>
                                    <p:animEffect transition="in" filter="fade">
                                      <p:cBhvr>
                                        <p:cTn id="119" dur="1250"/>
                                        <p:tgtEl>
                                          <p:spTgt spid="14"/>
                                        </p:tgtEl>
                                      </p:cBhvr>
                                    </p:animEffect>
                                  </p:childTnLst>
                                </p:cTn>
                              </p:par>
                              <p:par>
                                <p:cTn id="120" presetID="2" presetClass="entr" presetSubtype="4"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 calcmode="lin" valueType="num">
                                      <p:cBhvr additive="base">
                                        <p:cTn id="122" dur="500" fill="hold"/>
                                        <p:tgtEl>
                                          <p:spTgt spid="18"/>
                                        </p:tgtEl>
                                        <p:attrNameLst>
                                          <p:attrName>ppt_x</p:attrName>
                                        </p:attrNameLst>
                                      </p:cBhvr>
                                      <p:tavLst>
                                        <p:tav tm="0">
                                          <p:val>
                                            <p:strVal val="#ppt_x"/>
                                          </p:val>
                                        </p:tav>
                                        <p:tav tm="100000">
                                          <p:val>
                                            <p:strVal val="#ppt_x"/>
                                          </p:val>
                                        </p:tav>
                                      </p:tavLst>
                                    </p:anim>
                                    <p:anim calcmode="lin" valueType="num">
                                      <p:cBhvr additive="base">
                                        <p:cTn id="1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xit" presetSubtype="4" fill="hold" grpId="1" nodeType="clickEffect">
                                  <p:stCondLst>
                                    <p:cond delay="0"/>
                                  </p:stCondLst>
                                  <p:childTnLst>
                                    <p:anim calcmode="lin" valueType="num">
                                      <p:cBhvr additive="base">
                                        <p:cTn id="127" dur="500"/>
                                        <p:tgtEl>
                                          <p:spTgt spid="18"/>
                                        </p:tgtEl>
                                        <p:attrNameLst>
                                          <p:attrName>ppt_x</p:attrName>
                                        </p:attrNameLst>
                                      </p:cBhvr>
                                      <p:tavLst>
                                        <p:tav tm="0">
                                          <p:val>
                                            <p:strVal val="ppt_x"/>
                                          </p:val>
                                        </p:tav>
                                        <p:tav tm="100000">
                                          <p:val>
                                            <p:strVal val="ppt_x"/>
                                          </p:val>
                                        </p:tav>
                                      </p:tavLst>
                                    </p:anim>
                                    <p:anim calcmode="lin" valueType="num">
                                      <p:cBhvr additive="base">
                                        <p:cTn id="128" dur="500"/>
                                        <p:tgtEl>
                                          <p:spTgt spid="18"/>
                                        </p:tgtEl>
                                        <p:attrNameLst>
                                          <p:attrName>ppt_y</p:attrName>
                                        </p:attrNameLst>
                                      </p:cBhvr>
                                      <p:tavLst>
                                        <p:tav tm="0">
                                          <p:val>
                                            <p:strVal val="ppt_y"/>
                                          </p:val>
                                        </p:tav>
                                        <p:tav tm="100000">
                                          <p:val>
                                            <p:strVal val="1+ppt_h/2"/>
                                          </p:val>
                                        </p:tav>
                                      </p:tavLst>
                                    </p:anim>
                                    <p:set>
                                      <p:cBhvr>
                                        <p:cTn id="129" dur="1" fill="hold">
                                          <p:stCondLst>
                                            <p:cond delay="499"/>
                                          </p:stCondLst>
                                        </p:cTn>
                                        <p:tgtEl>
                                          <p:spTgt spid="18"/>
                                        </p:tgtEl>
                                        <p:attrNameLst>
                                          <p:attrName>style.visibility</p:attrName>
                                        </p:attrNameLst>
                                      </p:cBhvr>
                                      <p:to>
                                        <p:strVal val="hidden"/>
                                      </p:to>
                                    </p:set>
                                  </p:childTnLst>
                                </p:cTn>
                              </p:par>
                              <p:par>
                                <p:cTn id="130" presetID="10" presetClass="exit" presetSubtype="0" fill="hold" nodeType="withEffect">
                                  <p:stCondLst>
                                    <p:cond delay="0"/>
                                  </p:stCondLst>
                                  <p:childTnLst>
                                    <p:animEffect transition="out" filter="fade">
                                      <p:cBhvr>
                                        <p:cTn id="131" dur="1250"/>
                                        <p:tgtEl>
                                          <p:spTgt spid="14"/>
                                        </p:tgtEl>
                                      </p:cBhvr>
                                    </p:animEffect>
                                    <p:set>
                                      <p:cBhvr>
                                        <p:cTn id="132" dur="1" fill="hold">
                                          <p:stCondLst>
                                            <p:cond delay="1249"/>
                                          </p:stCondLst>
                                        </p:cTn>
                                        <p:tgtEl>
                                          <p:spTgt spid="14"/>
                                        </p:tgtEl>
                                        <p:attrNameLst>
                                          <p:attrName>style.visibility</p:attrName>
                                        </p:attrNameLst>
                                      </p:cBhvr>
                                      <p:to>
                                        <p:strVal val="hidden"/>
                                      </p:to>
                                    </p:set>
                                  </p:childTnLst>
                                </p:cTn>
                              </p:par>
                              <p:par>
                                <p:cTn id="133" presetID="10" presetClass="exit" presetSubtype="0" fill="hold" nodeType="withEffect">
                                  <p:stCondLst>
                                    <p:cond delay="0"/>
                                  </p:stCondLst>
                                  <p:childTnLst>
                                    <p:animEffect transition="out" filter="fade">
                                      <p:cBhvr>
                                        <p:cTn id="134" dur="1250"/>
                                        <p:tgtEl>
                                          <p:spTgt spid="9"/>
                                        </p:tgtEl>
                                      </p:cBhvr>
                                    </p:animEffect>
                                    <p:set>
                                      <p:cBhvr>
                                        <p:cTn id="135" dur="1" fill="hold">
                                          <p:stCondLst>
                                            <p:cond delay="1249"/>
                                          </p:stCondLst>
                                        </p:cTn>
                                        <p:tgtEl>
                                          <p:spTgt spid="9"/>
                                        </p:tgtEl>
                                        <p:attrNameLst>
                                          <p:attrName>style.visibility</p:attrName>
                                        </p:attrNameLst>
                                      </p:cBhvr>
                                      <p:to>
                                        <p:strVal val="hidden"/>
                                      </p:to>
                                    </p:set>
                                  </p:childTnLst>
                                </p:cTn>
                              </p:par>
                              <p:par>
                                <p:cTn id="136" presetID="2" presetClass="exit" presetSubtype="2" fill="hold" grpId="1" nodeType="withEffect">
                                  <p:stCondLst>
                                    <p:cond delay="0"/>
                                  </p:stCondLst>
                                  <p:childTnLst>
                                    <p:anim calcmode="lin" valueType="num">
                                      <p:cBhvr additive="base">
                                        <p:cTn id="137" dur="500"/>
                                        <p:tgtEl>
                                          <p:spTgt spid="19"/>
                                        </p:tgtEl>
                                        <p:attrNameLst>
                                          <p:attrName>ppt_x</p:attrName>
                                        </p:attrNameLst>
                                      </p:cBhvr>
                                      <p:tavLst>
                                        <p:tav tm="0">
                                          <p:val>
                                            <p:strVal val="ppt_x"/>
                                          </p:val>
                                        </p:tav>
                                        <p:tav tm="100000">
                                          <p:val>
                                            <p:strVal val="1+ppt_w/2"/>
                                          </p:val>
                                        </p:tav>
                                      </p:tavLst>
                                    </p:anim>
                                    <p:anim calcmode="lin" valueType="num">
                                      <p:cBhvr additive="base">
                                        <p:cTn id="138" dur="500"/>
                                        <p:tgtEl>
                                          <p:spTgt spid="19"/>
                                        </p:tgtEl>
                                        <p:attrNameLst>
                                          <p:attrName>ppt_y</p:attrName>
                                        </p:attrNameLst>
                                      </p:cBhvr>
                                      <p:tavLst>
                                        <p:tav tm="0">
                                          <p:val>
                                            <p:strVal val="ppt_y"/>
                                          </p:val>
                                        </p:tav>
                                        <p:tav tm="100000">
                                          <p:val>
                                            <p:strVal val="ppt_y"/>
                                          </p:val>
                                        </p:tav>
                                      </p:tavLst>
                                    </p:anim>
                                    <p:set>
                                      <p:cBhvr>
                                        <p:cTn id="139" dur="1" fill="hold">
                                          <p:stCondLst>
                                            <p:cond delay="499"/>
                                          </p:stCondLst>
                                        </p:cTn>
                                        <p:tgtEl>
                                          <p:spTgt spid="19"/>
                                        </p:tgtEl>
                                        <p:attrNameLst>
                                          <p:attrName>style.visibility</p:attrName>
                                        </p:attrNameLst>
                                      </p:cBhvr>
                                      <p:to>
                                        <p:strVal val="hidden"/>
                                      </p:to>
                                    </p:set>
                                  </p:childTnLst>
                                </p:cTn>
                              </p:par>
                              <p:par>
                                <p:cTn id="140" presetID="2" presetClass="entr" presetSubtype="8" fill="hold" nodeType="withEffect">
                                  <p:stCondLst>
                                    <p:cond delay="0"/>
                                  </p:stCondLst>
                                  <p:childTnLst>
                                    <p:set>
                                      <p:cBhvr>
                                        <p:cTn id="141" dur="1" fill="hold">
                                          <p:stCondLst>
                                            <p:cond delay="0"/>
                                          </p:stCondLst>
                                        </p:cTn>
                                        <p:tgtEl>
                                          <p:spTgt spid="3">
                                            <p:txEl>
                                              <p:pRg st="8" end="8"/>
                                            </p:txEl>
                                          </p:spTgt>
                                        </p:tgtEl>
                                        <p:attrNameLst>
                                          <p:attrName>style.visibility</p:attrName>
                                        </p:attrNameLst>
                                      </p:cBhvr>
                                      <p:to>
                                        <p:strVal val="visible"/>
                                      </p:to>
                                    </p:set>
                                    <p:anim calcmode="lin" valueType="num">
                                      <p:cBhvr additive="base">
                                        <p:cTn id="142" dur="125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43" dur="12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2" presetClass="entr" presetSubtype="1" fill="hold" grpId="0" nodeType="clickEffect">
                                  <p:stCondLst>
                                    <p:cond delay="0"/>
                                  </p:stCondLst>
                                  <p:childTnLst>
                                    <p:set>
                                      <p:cBhvr>
                                        <p:cTn id="147" dur="1" fill="hold">
                                          <p:stCondLst>
                                            <p:cond delay="0"/>
                                          </p:stCondLst>
                                        </p:cTn>
                                        <p:tgtEl>
                                          <p:spTgt spid="12"/>
                                        </p:tgtEl>
                                        <p:attrNameLst>
                                          <p:attrName>style.visibility</p:attrName>
                                        </p:attrNameLst>
                                      </p:cBhvr>
                                      <p:to>
                                        <p:strVal val="visible"/>
                                      </p:to>
                                    </p:set>
                                    <p:animEffect transition="in" filter="wipe(up)">
                                      <p:cBhvr>
                                        <p:cTn id="148" dur="500"/>
                                        <p:tgtEl>
                                          <p:spTgt spid="12"/>
                                        </p:tgtEl>
                                      </p:cBhvr>
                                    </p:animEffect>
                                  </p:childTnLst>
                                </p:cTn>
                              </p:par>
                            </p:childTnLst>
                          </p:cTn>
                        </p:par>
                        <p:par>
                          <p:cTn id="149" fill="hold">
                            <p:stCondLst>
                              <p:cond delay="500"/>
                            </p:stCondLst>
                            <p:childTnLst>
                              <p:par>
                                <p:cTn id="150" presetID="22"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ipe(left)">
                                      <p:cBhvr>
                                        <p:cTn id="152" dur="1250"/>
                                        <p:tgtEl>
                                          <p:spTgt spid="16"/>
                                        </p:tgtEl>
                                      </p:cBhvr>
                                    </p:animEffect>
                                  </p:childTnLst>
                                </p:cTn>
                              </p:par>
                            </p:childTnLst>
                          </p:cTn>
                        </p:par>
                      </p:childTnLst>
                    </p:cTn>
                  </p:par>
                  <p:par>
                    <p:cTn id="153" fill="hold">
                      <p:stCondLst>
                        <p:cond delay="indefinite"/>
                      </p:stCondLst>
                      <p:childTnLst>
                        <p:par>
                          <p:cTn id="154" fill="hold">
                            <p:stCondLst>
                              <p:cond delay="0"/>
                            </p:stCondLst>
                            <p:childTnLst>
                              <p:par>
                                <p:cTn id="155" presetID="2" presetClass="entr" presetSubtype="8" fill="hold" nodeType="clickEffect">
                                  <p:stCondLst>
                                    <p:cond delay="0"/>
                                  </p:stCondLst>
                                  <p:childTnLst>
                                    <p:set>
                                      <p:cBhvr>
                                        <p:cTn id="156" dur="1" fill="hold">
                                          <p:stCondLst>
                                            <p:cond delay="0"/>
                                          </p:stCondLst>
                                        </p:cTn>
                                        <p:tgtEl>
                                          <p:spTgt spid="3">
                                            <p:txEl>
                                              <p:pRg st="9" end="9"/>
                                            </p:txEl>
                                          </p:spTgt>
                                        </p:tgtEl>
                                        <p:attrNameLst>
                                          <p:attrName>style.visibility</p:attrName>
                                        </p:attrNameLst>
                                      </p:cBhvr>
                                      <p:to>
                                        <p:strVal val="visible"/>
                                      </p:to>
                                    </p:set>
                                    <p:anim calcmode="lin" valueType="num">
                                      <p:cBhvr additive="base">
                                        <p:cTn id="157" dur="125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58" dur="125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19" grpId="0"/>
      <p:bldP spid="19" grpId="1"/>
      <p:bldP spid="18" grpId="0"/>
      <p:bldP spid="18" grpId="1"/>
      <p:bldP spid="16" grpId="0"/>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77AF7A-2166-4440-9C97-99348AE401C2}"/>
              </a:ext>
            </a:extLst>
          </p:cNvPr>
          <p:cNvSpPr>
            <a:spLocks noGrp="1"/>
          </p:cNvSpPr>
          <p:nvPr>
            <p:ph type="title"/>
          </p:nvPr>
        </p:nvSpPr>
        <p:spPr>
          <a:xfrm>
            <a:off x="412955" y="365126"/>
            <a:ext cx="8310077" cy="1325563"/>
          </a:xfrm>
        </p:spPr>
        <p:txBody>
          <a:bodyPr>
            <a:normAutofit/>
          </a:bodyPr>
          <a:lstStyle/>
          <a:p>
            <a:pPr algn="ctr"/>
            <a:r>
              <a:rPr lang="nl-BE" sz="4000" b="1" dirty="0"/>
              <a:t>De </a:t>
            </a:r>
            <a:r>
              <a:rPr lang="nl-BE" sz="4000" b="1" dirty="0">
                <a:ea typeface="Times New Roman" panose="02020603050405020304" pitchFamily="18" charset="0"/>
              </a:rPr>
              <a:t>‘één derde-twee derde’-samenleving</a:t>
            </a:r>
            <a:endParaRPr lang="nl-BE" sz="4000" b="1" dirty="0"/>
          </a:p>
        </p:txBody>
      </p:sp>
      <p:sp>
        <p:nvSpPr>
          <p:cNvPr id="3" name="Tijdelijke aanduiding voor inhoud 2">
            <a:extLst>
              <a:ext uri="{FF2B5EF4-FFF2-40B4-BE49-F238E27FC236}">
                <a16:creationId xmlns:a16="http://schemas.microsoft.com/office/drawing/2014/main" id="{E9915023-65CA-4348-B977-3324B2E4D5A4}"/>
              </a:ext>
            </a:extLst>
          </p:cNvPr>
          <p:cNvSpPr>
            <a:spLocks noGrp="1"/>
          </p:cNvSpPr>
          <p:nvPr>
            <p:ph idx="1"/>
          </p:nvPr>
        </p:nvSpPr>
        <p:spPr>
          <a:xfrm>
            <a:off x="628649" y="1825624"/>
            <a:ext cx="8310077" cy="4883085"/>
          </a:xfrm>
        </p:spPr>
        <p:txBody>
          <a:bodyPr>
            <a:normAutofit/>
          </a:bodyPr>
          <a:lstStyle/>
          <a:p>
            <a:r>
              <a:rPr lang="nl-BE" dirty="0"/>
              <a:t>Hoe lager, hoe zwaarder de druk, hoe donkerder de horizon, hoe groter de onzekerheid</a:t>
            </a:r>
            <a:endParaRPr lang="nl-BE" dirty="0">
              <a:effectLst/>
              <a:ea typeface="Times New Roman" panose="02020603050405020304" pitchFamily="18" charset="0"/>
            </a:endParaRPr>
          </a:p>
          <a:p>
            <a:pPr lvl="1"/>
            <a:r>
              <a:rPr lang="nl-BE" dirty="0"/>
              <a:t>Elke crisis zet ongelijkheid op scherp</a:t>
            </a:r>
          </a:p>
          <a:p>
            <a:pPr lvl="1"/>
            <a:r>
              <a:rPr lang="nl-BE" dirty="0"/>
              <a:t>Sociale zekerheid niet langer synoniem voor maatschappelijke zekerheid</a:t>
            </a:r>
          </a:p>
          <a:p>
            <a:r>
              <a:rPr lang="nl-BE" dirty="0">
                <a:effectLst/>
                <a:ea typeface="Times New Roman" panose="02020603050405020304" pitchFamily="18" charset="0"/>
              </a:rPr>
              <a:t>Ongelijkheid… sinds Plato, een oude bekende</a:t>
            </a:r>
          </a:p>
          <a:p>
            <a:pPr lvl="1"/>
            <a:r>
              <a:rPr lang="nl-BE" dirty="0"/>
              <a:t>Niet ongelijkheid, maar onrechtvaardigheid leidt tot protest</a:t>
            </a:r>
          </a:p>
          <a:p>
            <a:pPr lvl="1"/>
            <a:r>
              <a:rPr lang="nl-BE" dirty="0"/>
              <a:t>Soms hoog op de agenda, soms afwezig</a:t>
            </a:r>
          </a:p>
        </p:txBody>
      </p:sp>
      <p:pic>
        <p:nvPicPr>
          <p:cNvPr id="8" name="Picture 2" descr="C:\Users\hcoolsae\Pictures\Actuele Vraagstukken\Witte hesjes DS 201118.jpg">
            <a:extLst>
              <a:ext uri="{FF2B5EF4-FFF2-40B4-BE49-F238E27FC236}">
                <a16:creationId xmlns:a16="http://schemas.microsoft.com/office/drawing/2014/main" id="{B3B3A6EC-C4ED-4057-B15F-D28CBED7B0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1323" y="3575186"/>
            <a:ext cx="6421353" cy="2682729"/>
          </a:xfrm>
          <a:prstGeom prst="rect">
            <a:avLst/>
          </a:prstGeom>
          <a:noFill/>
          <a:extLst>
            <a:ext uri="{909E8E84-426E-40DD-AFC4-6F175D3DCCD1}">
              <a14:hiddenFill xmlns:a14="http://schemas.microsoft.com/office/drawing/2010/main">
                <a:solidFill>
                  <a:srgbClr val="FFFFFF"/>
                </a:solidFill>
              </a14:hiddenFill>
            </a:ext>
          </a:extLst>
        </p:spPr>
      </p:pic>
      <p:sp>
        <p:nvSpPr>
          <p:cNvPr id="10" name="Tekstvak 9">
            <a:extLst>
              <a:ext uri="{FF2B5EF4-FFF2-40B4-BE49-F238E27FC236}">
                <a16:creationId xmlns:a16="http://schemas.microsoft.com/office/drawing/2014/main" id="{075C250D-88CB-449F-A0A2-ECD49B318170}"/>
              </a:ext>
            </a:extLst>
          </p:cNvPr>
          <p:cNvSpPr txBox="1"/>
          <p:nvPr/>
        </p:nvSpPr>
        <p:spPr>
          <a:xfrm>
            <a:off x="3432438" y="5877017"/>
            <a:ext cx="1139562" cy="230832"/>
          </a:xfrm>
          <a:prstGeom prst="rect">
            <a:avLst/>
          </a:prstGeom>
          <a:noFill/>
        </p:spPr>
        <p:txBody>
          <a:bodyPr wrap="square">
            <a:spAutoFit/>
          </a:bodyPr>
          <a:lstStyle/>
          <a:p>
            <a:r>
              <a:rPr lang="nl-BE" sz="900" b="0" i="0" dirty="0">
                <a:effectLst/>
              </a:rPr>
              <a:t>20 november 2018</a:t>
            </a:r>
            <a:endParaRPr lang="nl-BE" sz="900" dirty="0"/>
          </a:p>
        </p:txBody>
      </p:sp>
      <p:pic>
        <p:nvPicPr>
          <p:cNvPr id="11" name="Afbeelding 10">
            <a:extLst>
              <a:ext uri="{FF2B5EF4-FFF2-40B4-BE49-F238E27FC236}">
                <a16:creationId xmlns:a16="http://schemas.microsoft.com/office/drawing/2014/main" id="{90C3A047-6E60-45DD-9A90-FA1BF5A4FAB5}"/>
              </a:ext>
            </a:extLst>
          </p:cNvPr>
          <p:cNvPicPr>
            <a:picLocks noChangeAspect="1"/>
          </p:cNvPicPr>
          <p:nvPr/>
        </p:nvPicPr>
        <p:blipFill>
          <a:blip r:embed="rId4"/>
          <a:stretch>
            <a:fillRect/>
          </a:stretch>
        </p:blipFill>
        <p:spPr>
          <a:xfrm>
            <a:off x="0" y="3181084"/>
            <a:ext cx="9115425" cy="3609975"/>
          </a:xfrm>
          <a:prstGeom prst="rect">
            <a:avLst/>
          </a:prstGeom>
        </p:spPr>
      </p:pic>
      <p:sp>
        <p:nvSpPr>
          <p:cNvPr id="9" name="Tekstvak 8">
            <a:extLst>
              <a:ext uri="{FF2B5EF4-FFF2-40B4-BE49-F238E27FC236}">
                <a16:creationId xmlns:a16="http://schemas.microsoft.com/office/drawing/2014/main" id="{B76B0DA0-2459-4E8B-9888-B9CFDD9C28C6}"/>
              </a:ext>
            </a:extLst>
          </p:cNvPr>
          <p:cNvSpPr txBox="1"/>
          <p:nvPr/>
        </p:nvSpPr>
        <p:spPr>
          <a:xfrm>
            <a:off x="8583580" y="3098734"/>
            <a:ext cx="531845" cy="230832"/>
          </a:xfrm>
          <a:prstGeom prst="rect">
            <a:avLst/>
          </a:prstGeom>
          <a:noFill/>
        </p:spPr>
        <p:txBody>
          <a:bodyPr wrap="square">
            <a:spAutoFit/>
          </a:bodyPr>
          <a:lstStyle/>
          <a:p>
            <a:r>
              <a:rPr lang="nl-BE" sz="900" dirty="0"/>
              <a:t>2019</a:t>
            </a:r>
          </a:p>
        </p:txBody>
      </p:sp>
      <p:pic>
        <p:nvPicPr>
          <p:cNvPr id="5" name="Afbeelding 4">
            <a:extLst>
              <a:ext uri="{FF2B5EF4-FFF2-40B4-BE49-F238E27FC236}">
                <a16:creationId xmlns:a16="http://schemas.microsoft.com/office/drawing/2014/main" id="{243B890C-9C55-43A1-BCB1-3B29DAD6D1B8}"/>
              </a:ext>
            </a:extLst>
          </p:cNvPr>
          <p:cNvPicPr>
            <a:picLocks noChangeAspect="1"/>
          </p:cNvPicPr>
          <p:nvPr/>
        </p:nvPicPr>
        <p:blipFill>
          <a:blip r:embed="rId5"/>
          <a:stretch>
            <a:fillRect/>
          </a:stretch>
        </p:blipFill>
        <p:spPr>
          <a:xfrm>
            <a:off x="2127887" y="3759266"/>
            <a:ext cx="5311600" cy="2560542"/>
          </a:xfrm>
          <a:prstGeom prst="rect">
            <a:avLst/>
          </a:prstGeom>
        </p:spPr>
      </p:pic>
      <p:pic>
        <p:nvPicPr>
          <p:cNvPr id="13" name="Afbeelding 12">
            <a:extLst>
              <a:ext uri="{FF2B5EF4-FFF2-40B4-BE49-F238E27FC236}">
                <a16:creationId xmlns:a16="http://schemas.microsoft.com/office/drawing/2014/main" id="{B95FBAE8-8EBC-4E33-B7A5-F3168084AD15}"/>
              </a:ext>
            </a:extLst>
          </p:cNvPr>
          <p:cNvPicPr>
            <a:picLocks noChangeAspect="1"/>
          </p:cNvPicPr>
          <p:nvPr/>
        </p:nvPicPr>
        <p:blipFill>
          <a:blip r:embed="rId6"/>
          <a:stretch>
            <a:fillRect/>
          </a:stretch>
        </p:blipFill>
        <p:spPr>
          <a:xfrm>
            <a:off x="1682579" y="3851962"/>
            <a:ext cx="6832771" cy="2882405"/>
          </a:xfrm>
          <a:prstGeom prst="rect">
            <a:avLst/>
          </a:prstGeom>
        </p:spPr>
      </p:pic>
      <p:sp>
        <p:nvSpPr>
          <p:cNvPr id="12" name="Tekstvak 11">
            <a:extLst>
              <a:ext uri="{FF2B5EF4-FFF2-40B4-BE49-F238E27FC236}">
                <a16:creationId xmlns:a16="http://schemas.microsoft.com/office/drawing/2014/main" id="{ED186B08-B41A-4E9F-B6FA-EDEA61F48332}"/>
              </a:ext>
            </a:extLst>
          </p:cNvPr>
          <p:cNvSpPr txBox="1"/>
          <p:nvPr/>
        </p:nvSpPr>
        <p:spPr>
          <a:xfrm>
            <a:off x="6941240" y="6339327"/>
            <a:ext cx="1598539" cy="230832"/>
          </a:xfrm>
          <a:prstGeom prst="rect">
            <a:avLst/>
          </a:prstGeom>
          <a:noFill/>
        </p:spPr>
        <p:txBody>
          <a:bodyPr wrap="square">
            <a:spAutoFit/>
          </a:bodyPr>
          <a:lstStyle/>
          <a:p>
            <a:r>
              <a:rPr kumimoji="0" lang="nl-BE" sz="900" b="1" i="0" u="none" strike="noStrike" kern="1200" cap="none" spc="0" normalizeH="0" baseline="0" noProof="0" dirty="0">
                <a:ln>
                  <a:noFill/>
                </a:ln>
                <a:solidFill>
                  <a:prstClr val="black"/>
                </a:solidFill>
                <a:effectLst/>
                <a:uLnTx/>
                <a:uFillTx/>
                <a:latin typeface="Calibri Light" panose="020F0302020204030204"/>
                <a:ea typeface="+mj-ea"/>
                <a:cs typeface="+mj-cs"/>
              </a:rPr>
              <a:t>De Standaard, 19 maart 2022</a:t>
            </a:r>
            <a:endParaRPr lang="en-BE" sz="900" dirty="0"/>
          </a:p>
        </p:txBody>
      </p:sp>
      <p:pic>
        <p:nvPicPr>
          <p:cNvPr id="14" name="Afbeelding 13" descr="Afbeelding met tekst&#10;&#10;Automatisch gegenereerde beschrijving">
            <a:extLst>
              <a:ext uri="{FF2B5EF4-FFF2-40B4-BE49-F238E27FC236}">
                <a16:creationId xmlns:a16="http://schemas.microsoft.com/office/drawing/2014/main" id="{EC6892A1-5CD7-4C27-9A0F-6769C51B007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9482" y="3841615"/>
            <a:ext cx="5161939" cy="2840302"/>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2BB8F3C3-1E82-4EB6-902D-E81BF7E8444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46868" y="1582994"/>
            <a:ext cx="3991421" cy="5275006"/>
          </a:xfrm>
          <a:prstGeom prst="rect">
            <a:avLst/>
          </a:prstGeom>
        </p:spPr>
      </p:pic>
    </p:spTree>
    <p:extLst>
      <p:ext uri="{BB962C8B-B14F-4D97-AF65-F5344CB8AC3E}">
        <p14:creationId xmlns:p14="http://schemas.microsoft.com/office/powerpoint/2010/main" val="320628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250"/>
                                        <p:tgtEl>
                                          <p:spTgt spid="6"/>
                                        </p:tgtEl>
                                      </p:cBhvr>
                                    </p:animEffect>
                                    <p:set>
                                      <p:cBhvr>
                                        <p:cTn id="12" dur="1" fill="hold">
                                          <p:stCondLst>
                                            <p:cond delay="1249"/>
                                          </p:stCondLst>
                                        </p:cTn>
                                        <p:tgtEl>
                                          <p:spTgt spid="6"/>
                                        </p:tgtEl>
                                        <p:attrNameLst>
                                          <p:attrName>style.visibility</p:attrName>
                                        </p:attrNameLst>
                                      </p:cBhvr>
                                      <p:to>
                                        <p:strVal val="hidden"/>
                                      </p:to>
                                    </p:set>
                                  </p:childTnLst>
                                </p:cTn>
                              </p:par>
                            </p:childTnLst>
                          </p:cTn>
                        </p:par>
                        <p:par>
                          <p:cTn id="13" fill="hold">
                            <p:stCondLst>
                              <p:cond delay="125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250"/>
                                        <p:tgtEl>
                                          <p:spTgt spid="11"/>
                                        </p:tgtEl>
                                      </p:cBhvr>
                                    </p:animEffect>
                                  </p:childTnLst>
                                </p:cTn>
                              </p:par>
                              <p:par>
                                <p:cTn id="17" presetID="2" presetClass="entr" presetSubtype="2"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250" fill="hold"/>
                                        <p:tgtEl>
                                          <p:spTgt spid="9"/>
                                        </p:tgtEl>
                                        <p:attrNameLst>
                                          <p:attrName>ppt_x</p:attrName>
                                        </p:attrNameLst>
                                      </p:cBhvr>
                                      <p:tavLst>
                                        <p:tav tm="0">
                                          <p:val>
                                            <p:strVal val="1+#ppt_w/2"/>
                                          </p:val>
                                        </p:tav>
                                        <p:tav tm="100000">
                                          <p:val>
                                            <p:strVal val="#ppt_x"/>
                                          </p:val>
                                        </p:tav>
                                      </p:tavLst>
                                    </p:anim>
                                    <p:anim calcmode="lin" valueType="num">
                                      <p:cBhvr additive="base">
                                        <p:cTn id="20" dur="1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6"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1250"/>
                                        <p:tgtEl>
                                          <p:spTgt spid="11"/>
                                        </p:tgtEl>
                                      </p:cBhvr>
                                    </p:animEffect>
                                    <p:set>
                                      <p:cBhvr>
                                        <p:cTn id="31" dur="1" fill="hold">
                                          <p:stCondLst>
                                            <p:cond delay="1249"/>
                                          </p:stCondLst>
                                        </p:cTn>
                                        <p:tgtEl>
                                          <p:spTgt spid="11"/>
                                        </p:tgtEl>
                                        <p:attrNameLst>
                                          <p:attrName>style.visibility</p:attrName>
                                        </p:attrNameLst>
                                      </p:cBhvr>
                                      <p:to>
                                        <p:strVal val="hidden"/>
                                      </p:to>
                                    </p:set>
                                  </p:childTnLst>
                                </p:cTn>
                              </p:par>
                              <p:par>
                                <p:cTn id="32" presetID="2" presetClass="exit" presetSubtype="2" fill="hold" grpId="1" nodeType="withEffect">
                                  <p:stCondLst>
                                    <p:cond delay="0"/>
                                  </p:stCondLst>
                                  <p:childTnLst>
                                    <p:anim calcmode="lin" valueType="num">
                                      <p:cBhvr additive="base">
                                        <p:cTn id="33" dur="1250"/>
                                        <p:tgtEl>
                                          <p:spTgt spid="9"/>
                                        </p:tgtEl>
                                        <p:attrNameLst>
                                          <p:attrName>ppt_x</p:attrName>
                                        </p:attrNameLst>
                                      </p:cBhvr>
                                      <p:tavLst>
                                        <p:tav tm="0">
                                          <p:val>
                                            <p:strVal val="ppt_x"/>
                                          </p:val>
                                        </p:tav>
                                        <p:tav tm="100000">
                                          <p:val>
                                            <p:strVal val="1+ppt_w/2"/>
                                          </p:val>
                                        </p:tav>
                                      </p:tavLst>
                                    </p:anim>
                                    <p:anim calcmode="lin" valueType="num">
                                      <p:cBhvr additive="base">
                                        <p:cTn id="34" dur="1250"/>
                                        <p:tgtEl>
                                          <p:spTgt spid="9"/>
                                        </p:tgtEl>
                                        <p:attrNameLst>
                                          <p:attrName>ppt_y</p:attrName>
                                        </p:attrNameLst>
                                      </p:cBhvr>
                                      <p:tavLst>
                                        <p:tav tm="0">
                                          <p:val>
                                            <p:strVal val="ppt_y"/>
                                          </p:val>
                                        </p:tav>
                                        <p:tav tm="100000">
                                          <p:val>
                                            <p:strVal val="ppt_y"/>
                                          </p:val>
                                        </p:tav>
                                      </p:tavLst>
                                    </p:anim>
                                    <p:set>
                                      <p:cBhvr>
                                        <p:cTn id="35" dur="1" fill="hold">
                                          <p:stCondLst>
                                            <p:cond delay="1249"/>
                                          </p:stCondLst>
                                        </p:cTn>
                                        <p:tgtEl>
                                          <p:spTgt spid="9"/>
                                        </p:tgtEl>
                                        <p:attrNameLst>
                                          <p:attrName>style.visibility</p:attrName>
                                        </p:attrNameLst>
                                      </p:cBhvr>
                                      <p:to>
                                        <p:strVal val="hidden"/>
                                      </p:to>
                                    </p:set>
                                  </p:childTnLst>
                                </p:cTn>
                              </p:par>
                            </p:childTnLst>
                          </p:cTn>
                        </p:par>
                        <p:par>
                          <p:cTn id="36" fill="hold">
                            <p:stCondLst>
                              <p:cond delay="1250"/>
                            </p:stCondLst>
                            <p:childTnLst>
                              <p:par>
                                <p:cTn id="37" presetID="2" presetClass="entr" presetSubtype="8" fill="hold" nodeType="after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 calcmode="lin" valueType="num">
                                      <p:cBhvr additive="base">
                                        <p:cTn id="39"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40"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250"/>
                                        <p:tgtEl>
                                          <p:spTgt spid="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25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1250"/>
                                        <p:tgtEl>
                                          <p:spTgt spid="10"/>
                                        </p:tgtEl>
                                      </p:cBhvr>
                                    </p:animEffect>
                                    <p:set>
                                      <p:cBhvr>
                                        <p:cTn id="53" dur="1" fill="hold">
                                          <p:stCondLst>
                                            <p:cond delay="1249"/>
                                          </p:stCondLst>
                                        </p:cTn>
                                        <p:tgtEl>
                                          <p:spTgt spid="10"/>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1250"/>
                                        <p:tgtEl>
                                          <p:spTgt spid="8"/>
                                        </p:tgtEl>
                                      </p:cBhvr>
                                    </p:animEffect>
                                    <p:set>
                                      <p:cBhvr>
                                        <p:cTn id="56" dur="1" fill="hold">
                                          <p:stCondLst>
                                            <p:cond delay="1249"/>
                                          </p:stCondLst>
                                        </p:cTn>
                                        <p:tgtEl>
                                          <p:spTgt spid="8"/>
                                        </p:tgtEl>
                                        <p:attrNameLst>
                                          <p:attrName>style.visibility</p:attrName>
                                        </p:attrNameLst>
                                      </p:cBhvr>
                                      <p:to>
                                        <p:strVal val="hidden"/>
                                      </p:to>
                                    </p:set>
                                  </p:childTnLst>
                                </p:cTn>
                              </p:par>
                            </p:childTnLst>
                          </p:cTn>
                        </p:par>
                        <p:par>
                          <p:cTn id="57" fill="hold">
                            <p:stCondLst>
                              <p:cond delay="1250"/>
                            </p:stCondLst>
                            <p:childTnLst>
                              <p:par>
                                <p:cTn id="58" presetID="10" presetClass="entr" presetSubtype="0"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125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1250"/>
                                        <p:tgtEl>
                                          <p:spTgt spid="5"/>
                                        </p:tgtEl>
                                      </p:cBhvr>
                                    </p:animEffect>
                                    <p:set>
                                      <p:cBhvr>
                                        <p:cTn id="65" dur="1" fill="hold">
                                          <p:stCondLst>
                                            <p:cond delay="1249"/>
                                          </p:stCondLst>
                                        </p:cTn>
                                        <p:tgtEl>
                                          <p:spTgt spid="5"/>
                                        </p:tgtEl>
                                        <p:attrNameLst>
                                          <p:attrName>style.visibility</p:attrName>
                                        </p:attrNameLst>
                                      </p:cBhvr>
                                      <p:to>
                                        <p:strVal val="hidden"/>
                                      </p:to>
                                    </p:set>
                                  </p:childTnLst>
                                </p:cTn>
                              </p:par>
                            </p:childTnLst>
                          </p:cTn>
                        </p:par>
                        <p:par>
                          <p:cTn id="66" fill="hold">
                            <p:stCondLst>
                              <p:cond delay="1250"/>
                            </p:stCondLst>
                            <p:childTnLst>
                              <p:par>
                                <p:cTn id="67" presetID="10" presetClass="entr" presetSubtype="0"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250"/>
                                        <p:tgtEl>
                                          <p:spTgt spid="13"/>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25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nodeType="clickEffect">
                                  <p:stCondLst>
                                    <p:cond delay="0"/>
                                  </p:stCondLst>
                                  <p:childTnLst>
                                    <p:animEffect transition="out" filter="fade">
                                      <p:cBhvr>
                                        <p:cTn id="76" dur="1250"/>
                                        <p:tgtEl>
                                          <p:spTgt spid="13"/>
                                        </p:tgtEl>
                                      </p:cBhvr>
                                    </p:animEffect>
                                    <p:set>
                                      <p:cBhvr>
                                        <p:cTn id="77" dur="1" fill="hold">
                                          <p:stCondLst>
                                            <p:cond delay="1249"/>
                                          </p:stCondLst>
                                        </p:cTn>
                                        <p:tgtEl>
                                          <p:spTgt spid="13"/>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1250"/>
                                        <p:tgtEl>
                                          <p:spTgt spid="12"/>
                                        </p:tgtEl>
                                      </p:cBhvr>
                                    </p:animEffect>
                                    <p:set>
                                      <p:cBhvr>
                                        <p:cTn id="80" dur="1" fill="hold">
                                          <p:stCondLst>
                                            <p:cond delay="1249"/>
                                          </p:stCondLst>
                                        </p:cTn>
                                        <p:tgtEl>
                                          <p:spTgt spid="12"/>
                                        </p:tgtEl>
                                        <p:attrNameLst>
                                          <p:attrName>style.visibility</p:attrName>
                                        </p:attrNameLst>
                                      </p:cBhvr>
                                      <p:to>
                                        <p:strVal val="hidden"/>
                                      </p:to>
                                    </p:set>
                                  </p:childTnLst>
                                </p:cTn>
                              </p:par>
                            </p:childTnLst>
                          </p:cTn>
                        </p:par>
                        <p:par>
                          <p:cTn id="81" fill="hold">
                            <p:stCondLst>
                              <p:cond delay="1250"/>
                            </p:stCondLst>
                            <p:childTnLst>
                              <p:par>
                                <p:cTn id="82" presetID="10" presetClass="entr" presetSubtype="0" fill="hold" nodeType="after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250"/>
                                        <p:tgtEl>
                                          <p:spTgt spid="14"/>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xit" presetSubtype="0" fill="hold" nodeType="clickEffect">
                                  <p:stCondLst>
                                    <p:cond delay="0"/>
                                  </p:stCondLst>
                                  <p:childTnLst>
                                    <p:animEffect transition="out" filter="fade">
                                      <p:cBhvr>
                                        <p:cTn id="88" dur="1250"/>
                                        <p:tgtEl>
                                          <p:spTgt spid="14"/>
                                        </p:tgtEl>
                                      </p:cBhvr>
                                    </p:animEffect>
                                    <p:set>
                                      <p:cBhvr>
                                        <p:cTn id="89" dur="1" fill="hold">
                                          <p:stCondLst>
                                            <p:cond delay="1249"/>
                                          </p:stCondLst>
                                        </p:cTn>
                                        <p:tgtEl>
                                          <p:spTgt spid="14"/>
                                        </p:tgtEl>
                                        <p:attrNameLst>
                                          <p:attrName>style.visibility</p:attrName>
                                        </p:attrNameLst>
                                      </p:cBhvr>
                                      <p:to>
                                        <p:strVal val="hidden"/>
                                      </p:to>
                                    </p:set>
                                  </p:childTnLst>
                                </p:cTn>
                              </p:par>
                            </p:childTnLst>
                          </p:cTn>
                        </p:par>
                        <p:par>
                          <p:cTn id="90" fill="hold">
                            <p:stCondLst>
                              <p:cond delay="1250"/>
                            </p:stCondLst>
                            <p:childTnLst>
                              <p:par>
                                <p:cTn id="91" presetID="2" presetClass="entr" presetSubtype="8" fill="hold" nodeType="afterEffect">
                                  <p:stCondLst>
                                    <p:cond delay="0"/>
                                  </p:stCondLst>
                                  <p:childTnLst>
                                    <p:set>
                                      <p:cBhvr>
                                        <p:cTn id="92" dur="1" fill="hold">
                                          <p:stCondLst>
                                            <p:cond delay="0"/>
                                          </p:stCondLst>
                                        </p:cTn>
                                        <p:tgtEl>
                                          <p:spTgt spid="3">
                                            <p:txEl>
                                              <p:pRg st="2" end="2"/>
                                            </p:txEl>
                                          </p:spTgt>
                                        </p:tgtEl>
                                        <p:attrNameLst>
                                          <p:attrName>style.visibility</p:attrName>
                                        </p:attrNameLst>
                                      </p:cBhvr>
                                      <p:to>
                                        <p:strVal val="visible"/>
                                      </p:to>
                                    </p:set>
                                    <p:anim calcmode="lin" valueType="num">
                                      <p:cBhvr additive="base">
                                        <p:cTn id="93"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94"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8" fill="hold" nodeType="clickEffect">
                                  <p:stCondLst>
                                    <p:cond delay="0"/>
                                  </p:stCondLst>
                                  <p:childTnLst>
                                    <p:set>
                                      <p:cBhvr>
                                        <p:cTn id="98" dur="1" fill="hold">
                                          <p:stCondLst>
                                            <p:cond delay="0"/>
                                          </p:stCondLst>
                                        </p:cTn>
                                        <p:tgtEl>
                                          <p:spTgt spid="3">
                                            <p:txEl>
                                              <p:pRg st="3" end="3"/>
                                            </p:txEl>
                                          </p:spTgt>
                                        </p:tgtEl>
                                        <p:attrNameLst>
                                          <p:attrName>style.visibility</p:attrName>
                                        </p:attrNameLst>
                                      </p:cBhvr>
                                      <p:to>
                                        <p:strVal val="visible"/>
                                      </p:to>
                                    </p:set>
                                    <p:anim calcmode="lin" valueType="num">
                                      <p:cBhvr additive="base">
                                        <p:cTn id="99"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00"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8" fill="hold" nodeType="clickEffect">
                                  <p:stCondLst>
                                    <p:cond delay="0"/>
                                  </p:stCondLst>
                                  <p:childTnLst>
                                    <p:set>
                                      <p:cBhvr>
                                        <p:cTn id="104" dur="1" fill="hold">
                                          <p:stCondLst>
                                            <p:cond delay="0"/>
                                          </p:stCondLst>
                                        </p:cTn>
                                        <p:tgtEl>
                                          <p:spTgt spid="3">
                                            <p:txEl>
                                              <p:pRg st="4" end="4"/>
                                            </p:txEl>
                                          </p:spTgt>
                                        </p:tgtEl>
                                        <p:attrNameLst>
                                          <p:attrName>style.visibility</p:attrName>
                                        </p:attrNameLst>
                                      </p:cBhvr>
                                      <p:to>
                                        <p:strVal val="visible"/>
                                      </p:to>
                                    </p:set>
                                    <p:anim calcmode="lin" valueType="num">
                                      <p:cBhvr additive="base">
                                        <p:cTn id="105"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06"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nodeType="clickEffect">
                                  <p:stCondLst>
                                    <p:cond delay="0"/>
                                  </p:stCondLst>
                                  <p:childTnLst>
                                    <p:set>
                                      <p:cBhvr>
                                        <p:cTn id="110" dur="1" fill="hold">
                                          <p:stCondLst>
                                            <p:cond delay="0"/>
                                          </p:stCondLst>
                                        </p:cTn>
                                        <p:tgtEl>
                                          <p:spTgt spid="3">
                                            <p:txEl>
                                              <p:pRg st="5" end="5"/>
                                            </p:txEl>
                                          </p:spTgt>
                                        </p:tgtEl>
                                        <p:attrNameLst>
                                          <p:attrName>style.visibility</p:attrName>
                                        </p:attrNameLst>
                                      </p:cBhvr>
                                      <p:to>
                                        <p:strVal val="visible"/>
                                      </p:to>
                                    </p:set>
                                    <p:anim calcmode="lin" valueType="num">
                                      <p:cBhvr additive="base">
                                        <p:cTn id="111"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12" dur="1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9" grpId="0"/>
      <p:bldP spid="9" grpId="1"/>
      <p:bldP spid="12" grpId="0"/>
      <p:bldP spid="1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4677E-5F90-4011-9118-DDE633D8764C}"/>
              </a:ext>
            </a:extLst>
          </p:cNvPr>
          <p:cNvSpPr>
            <a:spLocks noGrp="1"/>
          </p:cNvSpPr>
          <p:nvPr>
            <p:ph type="title"/>
          </p:nvPr>
        </p:nvSpPr>
        <p:spPr/>
        <p:txBody>
          <a:bodyPr>
            <a:normAutofit/>
          </a:bodyPr>
          <a:lstStyle/>
          <a:p>
            <a:pPr algn="ctr"/>
            <a:r>
              <a:rPr lang="nl-BE" sz="4000" b="1" dirty="0"/>
              <a:t>Diagnose van onze tijd</a:t>
            </a:r>
            <a:endParaRPr lang="nl-BE" sz="3600" b="1" dirty="0"/>
          </a:p>
        </p:txBody>
      </p:sp>
      <p:sp>
        <p:nvSpPr>
          <p:cNvPr id="3" name="Tijdelijke aanduiding voor inhoud 2">
            <a:extLst>
              <a:ext uri="{FF2B5EF4-FFF2-40B4-BE49-F238E27FC236}">
                <a16:creationId xmlns:a16="http://schemas.microsoft.com/office/drawing/2014/main" id="{A31BF1AC-B4B1-48AC-A09C-82A8FD2A4AE8}"/>
              </a:ext>
            </a:extLst>
          </p:cNvPr>
          <p:cNvSpPr>
            <a:spLocks noGrp="1"/>
          </p:cNvSpPr>
          <p:nvPr>
            <p:ph idx="1"/>
          </p:nvPr>
        </p:nvSpPr>
        <p:spPr>
          <a:xfrm>
            <a:off x="628650" y="1583301"/>
            <a:ext cx="8138832" cy="5032376"/>
          </a:xfrm>
        </p:spPr>
        <p:txBody>
          <a:bodyPr>
            <a:normAutofit fontScale="92500" lnSpcReduction="20000"/>
          </a:bodyPr>
          <a:lstStyle/>
          <a:p>
            <a:r>
              <a:rPr lang="nl-BE" altLang="nl-BE" sz="3000" dirty="0">
                <a:latin typeface="Calibri" pitchFamily="34" charset="0"/>
              </a:rPr>
              <a:t>Ongelijkheid ‘herontdekt’ in 2005, protestgolven vanaf 2011</a:t>
            </a:r>
          </a:p>
          <a:p>
            <a:pPr marL="0" indent="0">
              <a:buNone/>
            </a:pPr>
            <a:endParaRPr lang="nl-BE" altLang="nl-BE" dirty="0">
              <a:latin typeface="Calibri" pitchFamily="34" charset="0"/>
            </a:endParaRPr>
          </a:p>
          <a:p>
            <a:pPr marL="0" indent="0">
              <a:buNone/>
            </a:pPr>
            <a:endParaRPr lang="nl-BE" altLang="nl-BE" dirty="0">
              <a:latin typeface="Calibri" pitchFamily="34" charset="0"/>
            </a:endParaRPr>
          </a:p>
          <a:p>
            <a:pPr marL="0" indent="0">
              <a:buNone/>
            </a:pPr>
            <a:endParaRPr lang="nl-BE" altLang="nl-BE" dirty="0">
              <a:latin typeface="Calibri" pitchFamily="34" charset="0"/>
            </a:endParaRPr>
          </a:p>
          <a:p>
            <a:pPr marL="0" indent="0">
              <a:buNone/>
            </a:pPr>
            <a:endParaRPr lang="nl-BE" altLang="nl-BE" dirty="0">
              <a:latin typeface="Calibri" pitchFamily="34" charset="0"/>
            </a:endParaRPr>
          </a:p>
          <a:p>
            <a:pPr marL="0" indent="0">
              <a:buNone/>
            </a:pPr>
            <a:endParaRPr lang="nl-BE" altLang="nl-BE" sz="8100" dirty="0">
              <a:latin typeface="Calibri" pitchFamily="34" charset="0"/>
            </a:endParaRPr>
          </a:p>
          <a:p>
            <a:r>
              <a:rPr lang="nl-NL" sz="3000" dirty="0">
                <a:solidFill>
                  <a:srgbClr val="242021"/>
                </a:solidFill>
              </a:rPr>
              <a:t>Spiegel van onze samenleving</a:t>
            </a:r>
          </a:p>
          <a:p>
            <a:pPr lvl="1"/>
            <a:r>
              <a:rPr lang="nl-NL" sz="2600" dirty="0">
                <a:solidFill>
                  <a:srgbClr val="242021"/>
                </a:solidFill>
              </a:rPr>
              <a:t>Z</a:t>
            </a:r>
            <a:r>
              <a:rPr lang="nl-NL" sz="2600" b="0" i="0" dirty="0">
                <a:solidFill>
                  <a:srgbClr val="242021"/>
                </a:solidFill>
                <a:effectLst/>
              </a:rPr>
              <a:t>onder gedeelde toekomst beweegt samenleving op ritme van haar tegenstellingen en pijnpunten</a:t>
            </a:r>
          </a:p>
          <a:p>
            <a:pPr lvl="1"/>
            <a:r>
              <a:rPr lang="nl-NL" sz="2600" dirty="0">
                <a:solidFill>
                  <a:srgbClr val="242021"/>
                </a:solidFill>
              </a:rPr>
              <a:t>Toegenomen gevoeligheid voor ongelijkheid en gebrek aan perspectief</a:t>
            </a:r>
          </a:p>
        </p:txBody>
      </p:sp>
      <p:pic>
        <p:nvPicPr>
          <p:cNvPr id="8" name="Afbeelding 7">
            <a:extLst>
              <a:ext uri="{FF2B5EF4-FFF2-40B4-BE49-F238E27FC236}">
                <a16:creationId xmlns:a16="http://schemas.microsoft.com/office/drawing/2014/main" id="{A6F13B60-6B4A-487D-8805-685845FE6D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13" y="2248614"/>
            <a:ext cx="2857500" cy="1600200"/>
          </a:xfrm>
          <a:prstGeom prst="rect">
            <a:avLst/>
          </a:prstGeom>
        </p:spPr>
      </p:pic>
      <p:pic>
        <p:nvPicPr>
          <p:cNvPr id="7" name="Afbeelding 6">
            <a:extLst>
              <a:ext uri="{FF2B5EF4-FFF2-40B4-BE49-F238E27FC236}">
                <a16:creationId xmlns:a16="http://schemas.microsoft.com/office/drawing/2014/main" id="{DC4F6F4E-9F9B-405B-834E-44AEC7E0CD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12468"/>
            <a:ext cx="1159459" cy="1872691"/>
          </a:xfrm>
          <a:prstGeom prst="rect">
            <a:avLst/>
          </a:prstGeom>
        </p:spPr>
      </p:pic>
      <p:pic>
        <p:nvPicPr>
          <p:cNvPr id="6" name="Afbeelding 5">
            <a:extLst>
              <a:ext uri="{FF2B5EF4-FFF2-40B4-BE49-F238E27FC236}">
                <a16:creationId xmlns:a16="http://schemas.microsoft.com/office/drawing/2014/main" id="{6C2344E0-B355-42F9-8C8E-2DD32BB75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869" y="2248614"/>
            <a:ext cx="2602885" cy="1636099"/>
          </a:xfrm>
          <a:prstGeom prst="rect">
            <a:avLst/>
          </a:prstGeom>
        </p:spPr>
      </p:pic>
      <p:pic>
        <p:nvPicPr>
          <p:cNvPr id="4" name="Afbeelding 3">
            <a:extLst>
              <a:ext uri="{FF2B5EF4-FFF2-40B4-BE49-F238E27FC236}">
                <a16:creationId xmlns:a16="http://schemas.microsoft.com/office/drawing/2014/main" id="{A7B2F27B-0A51-4D60-8D18-4F2D21AF17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95879" y="2262472"/>
            <a:ext cx="1898101" cy="2526393"/>
          </a:xfrm>
          <a:prstGeom prst="rect">
            <a:avLst/>
          </a:prstGeom>
        </p:spPr>
      </p:pic>
      <p:pic>
        <p:nvPicPr>
          <p:cNvPr id="10" name="Afbeelding 9">
            <a:extLst>
              <a:ext uri="{FF2B5EF4-FFF2-40B4-BE49-F238E27FC236}">
                <a16:creationId xmlns:a16="http://schemas.microsoft.com/office/drawing/2014/main" id="{7F7FA585-B55B-481E-940A-25A889A479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3004" y="2248614"/>
            <a:ext cx="2952750" cy="1552575"/>
          </a:xfrm>
          <a:prstGeom prst="rect">
            <a:avLst/>
          </a:prstGeom>
        </p:spPr>
      </p:pic>
      <p:pic>
        <p:nvPicPr>
          <p:cNvPr id="12" name="Afbeelding 11">
            <a:extLst>
              <a:ext uri="{FF2B5EF4-FFF2-40B4-BE49-F238E27FC236}">
                <a16:creationId xmlns:a16="http://schemas.microsoft.com/office/drawing/2014/main" id="{20E2D61C-3486-4E6A-B4D8-C923714CF1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93004" y="3124238"/>
            <a:ext cx="2952750" cy="1660921"/>
          </a:xfrm>
          <a:prstGeom prst="rect">
            <a:avLst/>
          </a:prstGeom>
        </p:spPr>
      </p:pic>
      <p:pic>
        <p:nvPicPr>
          <p:cNvPr id="9" name="Afbeelding 8">
            <a:extLst>
              <a:ext uri="{FF2B5EF4-FFF2-40B4-BE49-F238E27FC236}">
                <a16:creationId xmlns:a16="http://schemas.microsoft.com/office/drawing/2014/main" id="{0610D2DE-B285-455E-9FEA-2544463F5B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48542" y="2244908"/>
            <a:ext cx="2855497" cy="1790883"/>
          </a:xfrm>
          <a:prstGeom prst="rect">
            <a:avLst/>
          </a:prstGeom>
        </p:spPr>
      </p:pic>
      <p:pic>
        <p:nvPicPr>
          <p:cNvPr id="14" name="Afbeelding 13">
            <a:extLst>
              <a:ext uri="{FF2B5EF4-FFF2-40B4-BE49-F238E27FC236}">
                <a16:creationId xmlns:a16="http://schemas.microsoft.com/office/drawing/2014/main" id="{18D74773-8751-4848-847B-FA661DE2D55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48541" y="3150288"/>
            <a:ext cx="2857500" cy="1608820"/>
          </a:xfrm>
          <a:prstGeom prst="rect">
            <a:avLst/>
          </a:prstGeom>
        </p:spPr>
      </p:pic>
      <p:pic>
        <p:nvPicPr>
          <p:cNvPr id="3074" name="Picture 2" descr="F:\Grootouders klimaat.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08145" y="2248614"/>
            <a:ext cx="3335855" cy="2004768"/>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a:extLst>
              <a:ext uri="{FF2B5EF4-FFF2-40B4-BE49-F238E27FC236}">
                <a16:creationId xmlns:a16="http://schemas.microsoft.com/office/drawing/2014/main" id="{EF3EF14B-D6B2-473F-82C7-F49783C5512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08145" y="3134641"/>
            <a:ext cx="1697323" cy="1624467"/>
          </a:xfrm>
          <a:prstGeom prst="rect">
            <a:avLst/>
          </a:prstGeom>
        </p:spPr>
      </p:pic>
      <p:pic>
        <p:nvPicPr>
          <p:cNvPr id="3075" name="Picture 3" descr="F:\Vaccinatieprotest 2.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29216" y="2973151"/>
            <a:ext cx="3335855" cy="1751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33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250" fill="hold"/>
                                        <p:tgtEl>
                                          <p:spTgt spid="8"/>
                                        </p:tgtEl>
                                        <p:attrNameLst>
                                          <p:attrName>ppt_x</p:attrName>
                                        </p:attrNameLst>
                                      </p:cBhvr>
                                      <p:tavLst>
                                        <p:tav tm="0">
                                          <p:val>
                                            <p:strVal val="1+#ppt_w/2"/>
                                          </p:val>
                                        </p:tav>
                                        <p:tav tm="100000">
                                          <p:val>
                                            <p:strVal val="#ppt_x"/>
                                          </p:val>
                                        </p:tav>
                                      </p:tavLst>
                                    </p:anim>
                                    <p:anim calcmode="lin" valueType="num">
                                      <p:cBhvr additive="base">
                                        <p:cTn id="14" dur="1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2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250" fill="hold"/>
                                        <p:tgtEl>
                                          <p:spTgt spid="6"/>
                                        </p:tgtEl>
                                        <p:attrNameLst>
                                          <p:attrName>ppt_x</p:attrName>
                                        </p:attrNameLst>
                                      </p:cBhvr>
                                      <p:tavLst>
                                        <p:tav tm="0">
                                          <p:val>
                                            <p:strVal val="1+#ppt_w/2"/>
                                          </p:val>
                                        </p:tav>
                                        <p:tav tm="100000">
                                          <p:val>
                                            <p:strVal val="#ppt_x"/>
                                          </p:val>
                                        </p:tav>
                                      </p:tavLst>
                                    </p:anim>
                                    <p:anim calcmode="lin" valueType="num">
                                      <p:cBhvr additive="base">
                                        <p:cTn id="25" dur="1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25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250" fill="hold"/>
                                        <p:tgtEl>
                                          <p:spTgt spid="10"/>
                                        </p:tgtEl>
                                        <p:attrNameLst>
                                          <p:attrName>ppt_x</p:attrName>
                                        </p:attrNameLst>
                                      </p:cBhvr>
                                      <p:tavLst>
                                        <p:tav tm="0">
                                          <p:val>
                                            <p:strVal val="1+#ppt_w/2"/>
                                          </p:val>
                                        </p:tav>
                                        <p:tav tm="100000">
                                          <p:val>
                                            <p:strVal val="#ppt_x"/>
                                          </p:val>
                                        </p:tav>
                                      </p:tavLst>
                                    </p:anim>
                                    <p:anim calcmode="lin" valueType="num">
                                      <p:cBhvr additive="base">
                                        <p:cTn id="36" dur="125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1250" fill="hold"/>
                                        <p:tgtEl>
                                          <p:spTgt spid="12"/>
                                        </p:tgtEl>
                                        <p:attrNameLst>
                                          <p:attrName>ppt_x</p:attrName>
                                        </p:attrNameLst>
                                      </p:cBhvr>
                                      <p:tavLst>
                                        <p:tav tm="0">
                                          <p:val>
                                            <p:strVal val="1+#ppt_w/2"/>
                                          </p:val>
                                        </p:tav>
                                        <p:tav tm="100000">
                                          <p:val>
                                            <p:strVal val="#ppt_x"/>
                                          </p:val>
                                        </p:tav>
                                      </p:tavLst>
                                    </p:anim>
                                    <p:anim calcmode="lin" valueType="num">
                                      <p:cBhvr additive="base">
                                        <p:cTn id="42" dur="125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1250" fill="hold"/>
                                        <p:tgtEl>
                                          <p:spTgt spid="9"/>
                                        </p:tgtEl>
                                        <p:attrNameLst>
                                          <p:attrName>ppt_x</p:attrName>
                                        </p:attrNameLst>
                                      </p:cBhvr>
                                      <p:tavLst>
                                        <p:tav tm="0">
                                          <p:val>
                                            <p:strVal val="1+#ppt_w/2"/>
                                          </p:val>
                                        </p:tav>
                                        <p:tav tm="100000">
                                          <p:val>
                                            <p:strVal val="#ppt_x"/>
                                          </p:val>
                                        </p:tav>
                                      </p:tavLst>
                                    </p:anim>
                                    <p:anim calcmode="lin" valueType="num">
                                      <p:cBhvr additive="base">
                                        <p:cTn id="48" dur="125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1250" fill="hold"/>
                                        <p:tgtEl>
                                          <p:spTgt spid="14"/>
                                        </p:tgtEl>
                                        <p:attrNameLst>
                                          <p:attrName>ppt_x</p:attrName>
                                        </p:attrNameLst>
                                      </p:cBhvr>
                                      <p:tavLst>
                                        <p:tav tm="0">
                                          <p:val>
                                            <p:strVal val="1+#ppt_w/2"/>
                                          </p:val>
                                        </p:tav>
                                        <p:tav tm="100000">
                                          <p:val>
                                            <p:strVal val="#ppt_x"/>
                                          </p:val>
                                        </p:tav>
                                      </p:tavLst>
                                    </p:anim>
                                    <p:anim calcmode="lin" valueType="num">
                                      <p:cBhvr additive="base">
                                        <p:cTn id="54" dur="125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3074"/>
                                        </p:tgtEl>
                                        <p:attrNameLst>
                                          <p:attrName>style.visibility</p:attrName>
                                        </p:attrNameLst>
                                      </p:cBhvr>
                                      <p:to>
                                        <p:strVal val="visible"/>
                                      </p:to>
                                    </p:set>
                                    <p:anim calcmode="lin" valueType="num">
                                      <p:cBhvr additive="base">
                                        <p:cTn id="59" dur="1250" fill="hold"/>
                                        <p:tgtEl>
                                          <p:spTgt spid="3074"/>
                                        </p:tgtEl>
                                        <p:attrNameLst>
                                          <p:attrName>ppt_x</p:attrName>
                                        </p:attrNameLst>
                                      </p:cBhvr>
                                      <p:tavLst>
                                        <p:tav tm="0">
                                          <p:val>
                                            <p:strVal val="1+#ppt_w/2"/>
                                          </p:val>
                                        </p:tav>
                                        <p:tav tm="100000">
                                          <p:val>
                                            <p:strVal val="#ppt_x"/>
                                          </p:val>
                                        </p:tav>
                                      </p:tavLst>
                                    </p:anim>
                                    <p:anim calcmode="lin" valueType="num">
                                      <p:cBhvr additive="base">
                                        <p:cTn id="60" dur="125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250" fill="hold"/>
                                        <p:tgtEl>
                                          <p:spTgt spid="16"/>
                                        </p:tgtEl>
                                        <p:attrNameLst>
                                          <p:attrName>ppt_x</p:attrName>
                                        </p:attrNameLst>
                                      </p:cBhvr>
                                      <p:tavLst>
                                        <p:tav tm="0">
                                          <p:val>
                                            <p:strVal val="1+#ppt_w/2"/>
                                          </p:val>
                                        </p:tav>
                                        <p:tav tm="100000">
                                          <p:val>
                                            <p:strVal val="#ppt_x"/>
                                          </p:val>
                                        </p:tav>
                                      </p:tavLst>
                                    </p:anim>
                                    <p:anim calcmode="lin" valueType="num">
                                      <p:cBhvr additive="base">
                                        <p:cTn id="66" dur="125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3075"/>
                                        </p:tgtEl>
                                        <p:attrNameLst>
                                          <p:attrName>style.visibility</p:attrName>
                                        </p:attrNameLst>
                                      </p:cBhvr>
                                      <p:to>
                                        <p:strVal val="visible"/>
                                      </p:to>
                                    </p:set>
                                    <p:anim calcmode="lin" valueType="num">
                                      <p:cBhvr additive="base">
                                        <p:cTn id="71" dur="1250" fill="hold"/>
                                        <p:tgtEl>
                                          <p:spTgt spid="3075"/>
                                        </p:tgtEl>
                                        <p:attrNameLst>
                                          <p:attrName>ppt_x</p:attrName>
                                        </p:attrNameLst>
                                      </p:cBhvr>
                                      <p:tavLst>
                                        <p:tav tm="0">
                                          <p:val>
                                            <p:strVal val="1+#ppt_w/2"/>
                                          </p:val>
                                        </p:tav>
                                        <p:tav tm="100000">
                                          <p:val>
                                            <p:strVal val="#ppt_x"/>
                                          </p:val>
                                        </p:tav>
                                      </p:tavLst>
                                    </p:anim>
                                    <p:anim calcmode="lin" valueType="num">
                                      <p:cBhvr additive="base">
                                        <p:cTn id="72" dur="125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8" fill="hold" nodeType="clickEffect">
                                  <p:stCondLst>
                                    <p:cond delay="0"/>
                                  </p:stCondLst>
                                  <p:childTnLst>
                                    <p:set>
                                      <p:cBhvr>
                                        <p:cTn id="76" dur="1" fill="hold">
                                          <p:stCondLst>
                                            <p:cond delay="0"/>
                                          </p:stCondLst>
                                        </p:cTn>
                                        <p:tgtEl>
                                          <p:spTgt spid="3">
                                            <p:txEl>
                                              <p:pRg st="6" end="6"/>
                                            </p:txEl>
                                          </p:spTgt>
                                        </p:tgtEl>
                                        <p:attrNameLst>
                                          <p:attrName>style.visibility</p:attrName>
                                        </p:attrNameLst>
                                      </p:cBhvr>
                                      <p:to>
                                        <p:strVal val="visible"/>
                                      </p:to>
                                    </p:set>
                                    <p:anim calcmode="lin" valueType="num">
                                      <p:cBhvr additive="base">
                                        <p:cTn id="77" dur="1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78" dur="1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79" fill="hold">
                            <p:stCondLst>
                              <p:cond delay="1250"/>
                            </p:stCondLst>
                            <p:childTnLst>
                              <p:par>
                                <p:cTn id="80" presetID="2" presetClass="entr" presetSubtype="8" fill="hold" nodeType="afterEffect">
                                  <p:stCondLst>
                                    <p:cond delay="0"/>
                                  </p:stCondLst>
                                  <p:childTnLst>
                                    <p:set>
                                      <p:cBhvr>
                                        <p:cTn id="81" dur="1" fill="hold">
                                          <p:stCondLst>
                                            <p:cond delay="0"/>
                                          </p:stCondLst>
                                        </p:cTn>
                                        <p:tgtEl>
                                          <p:spTgt spid="3">
                                            <p:txEl>
                                              <p:pRg st="7" end="7"/>
                                            </p:txEl>
                                          </p:spTgt>
                                        </p:tgtEl>
                                        <p:attrNameLst>
                                          <p:attrName>style.visibility</p:attrName>
                                        </p:attrNameLst>
                                      </p:cBhvr>
                                      <p:to>
                                        <p:strVal val="visible"/>
                                      </p:to>
                                    </p:set>
                                    <p:anim calcmode="lin" valueType="num">
                                      <p:cBhvr additive="base">
                                        <p:cTn id="82" dur="125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3" dur="125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8" fill="hold" nodeType="clickEffect">
                                  <p:stCondLst>
                                    <p:cond delay="0"/>
                                  </p:stCondLst>
                                  <p:childTnLst>
                                    <p:set>
                                      <p:cBhvr>
                                        <p:cTn id="87" dur="1" fill="hold">
                                          <p:stCondLst>
                                            <p:cond delay="0"/>
                                          </p:stCondLst>
                                        </p:cTn>
                                        <p:tgtEl>
                                          <p:spTgt spid="3">
                                            <p:txEl>
                                              <p:pRg st="8" end="8"/>
                                            </p:txEl>
                                          </p:spTgt>
                                        </p:tgtEl>
                                        <p:attrNameLst>
                                          <p:attrName>style.visibility</p:attrName>
                                        </p:attrNameLst>
                                      </p:cBhvr>
                                      <p:to>
                                        <p:strVal val="visible"/>
                                      </p:to>
                                    </p:set>
                                    <p:anim calcmode="lin" valueType="num">
                                      <p:cBhvr additive="base">
                                        <p:cTn id="88" dur="125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89" dur="12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4677E-5F90-4011-9118-DDE633D8764C}"/>
              </a:ext>
            </a:extLst>
          </p:cNvPr>
          <p:cNvSpPr>
            <a:spLocks noGrp="1"/>
          </p:cNvSpPr>
          <p:nvPr>
            <p:ph type="title"/>
          </p:nvPr>
        </p:nvSpPr>
        <p:spPr>
          <a:xfrm>
            <a:off x="207391" y="365126"/>
            <a:ext cx="8663232" cy="1325563"/>
          </a:xfrm>
        </p:spPr>
        <p:txBody>
          <a:bodyPr>
            <a:normAutofit/>
          </a:bodyPr>
          <a:lstStyle/>
          <a:p>
            <a:pPr algn="ctr"/>
            <a:r>
              <a:rPr lang="nl-BE" sz="4000" b="1" dirty="0"/>
              <a:t>De lijm van onze samenleving – Remedie </a:t>
            </a:r>
            <a:r>
              <a:rPr lang="nl-BE" sz="3600" b="1" dirty="0"/>
              <a:t>1</a:t>
            </a:r>
          </a:p>
        </p:txBody>
      </p:sp>
      <p:sp>
        <p:nvSpPr>
          <p:cNvPr id="3" name="Tijdelijke aanduiding voor inhoud 2">
            <a:extLst>
              <a:ext uri="{FF2B5EF4-FFF2-40B4-BE49-F238E27FC236}">
                <a16:creationId xmlns:a16="http://schemas.microsoft.com/office/drawing/2014/main" id="{A31BF1AC-B4B1-48AC-A09C-82A8FD2A4AE8}"/>
              </a:ext>
            </a:extLst>
          </p:cNvPr>
          <p:cNvSpPr>
            <a:spLocks noGrp="1"/>
          </p:cNvSpPr>
          <p:nvPr>
            <p:ph idx="1"/>
          </p:nvPr>
        </p:nvSpPr>
        <p:spPr>
          <a:xfrm>
            <a:off x="628649" y="1825625"/>
            <a:ext cx="8310077" cy="4351338"/>
          </a:xfrm>
        </p:spPr>
        <p:txBody>
          <a:bodyPr/>
          <a:lstStyle/>
          <a:p>
            <a:r>
              <a:rPr lang="nl-BE" b="1" dirty="0"/>
              <a:t>Verschansen in een belegerde burcht</a:t>
            </a:r>
          </a:p>
          <a:p>
            <a:pPr lvl="1"/>
            <a:r>
              <a:rPr lang="nl-BE" dirty="0"/>
              <a:t>Onzekerheid en gebrek aan perspectief: alles wordt dreiging</a:t>
            </a:r>
          </a:p>
          <a:p>
            <a:pPr lvl="1"/>
            <a:r>
              <a:rPr lang="nl-BE" dirty="0"/>
              <a:t>Draagvlak voor rancune, hyperegoïsme en wantrouwen</a:t>
            </a:r>
          </a:p>
          <a:p>
            <a:pPr lvl="1"/>
            <a:r>
              <a:rPr lang="nl-BE" dirty="0"/>
              <a:t>Zoeken naar houvast</a:t>
            </a:r>
          </a:p>
          <a:p>
            <a:pPr lvl="2"/>
            <a:r>
              <a:rPr lang="nl-BE" dirty="0"/>
              <a:t>Identiteit: Wij-Zij, hét debat van de jaren 90</a:t>
            </a:r>
          </a:p>
          <a:p>
            <a:pPr lvl="3"/>
            <a:r>
              <a:rPr lang="nl-BE" dirty="0"/>
              <a:t>Geborgenheid</a:t>
            </a:r>
          </a:p>
          <a:p>
            <a:pPr lvl="3"/>
            <a:r>
              <a:rPr lang="nl-BE" dirty="0"/>
              <a:t>Breuklijn: zondebokken</a:t>
            </a:r>
          </a:p>
          <a:p>
            <a:pPr lvl="1"/>
            <a:r>
              <a:rPr lang="nl-BE" dirty="0"/>
              <a:t>Roep om sterke </a:t>
            </a:r>
            <a:r>
              <a:rPr lang="nl-NL" sz="2400" dirty="0">
                <a:latin typeface="Calibri" panose="020F0502020204030204" pitchFamily="34" charset="0"/>
                <a:cs typeface="Calibri" panose="020F0502020204030204" pitchFamily="34" charset="0"/>
              </a:rPr>
              <a:t>leiders</a:t>
            </a:r>
          </a:p>
          <a:p>
            <a:pPr lvl="2"/>
            <a:r>
              <a:rPr lang="nl-NL" sz="2000" dirty="0">
                <a:latin typeface="Calibri" panose="020F0502020204030204" pitchFamily="34" charset="0"/>
                <a:cs typeface="Calibri" panose="020F0502020204030204" pitchFamily="34" charset="0"/>
              </a:rPr>
              <a:t>Het tijdperk van de autoritaire populistische leider</a:t>
            </a:r>
          </a:p>
          <a:p>
            <a:pPr lvl="2"/>
            <a:r>
              <a:rPr lang="nl-NL" dirty="0">
                <a:latin typeface="Calibri" panose="020F0502020204030204" pitchFamily="34" charset="0"/>
                <a:cs typeface="Calibri" panose="020F0502020204030204" pitchFamily="34" charset="0"/>
              </a:rPr>
              <a:t>… ook in België</a:t>
            </a:r>
            <a:endParaRPr lang="nl-BE" dirty="0"/>
          </a:p>
        </p:txBody>
      </p:sp>
      <p:pic>
        <p:nvPicPr>
          <p:cNvPr id="4" name="Picture 2" descr="C:\Users\hcoolsae\Pictures\Actuele Vraagstukken\Bostende beschavingen.jpg">
            <a:extLst>
              <a:ext uri="{FF2B5EF4-FFF2-40B4-BE49-F238E27FC236}">
                <a16:creationId xmlns:a16="http://schemas.microsoft.com/office/drawing/2014/main" id="{BB5383BB-4DA0-491A-A2E5-AC9989248D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1914" y="3471499"/>
            <a:ext cx="1627945" cy="24635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3">
            <a:extLst>
              <a:ext uri="{FF2B5EF4-FFF2-40B4-BE49-F238E27FC236}">
                <a16:creationId xmlns:a16="http://schemas.microsoft.com/office/drawing/2014/main" id="{27495961-09AA-4C40-9C43-7167A201F6CC}"/>
              </a:ext>
            </a:extLst>
          </p:cNvPr>
          <p:cNvSpPr/>
          <p:nvPr/>
        </p:nvSpPr>
        <p:spPr>
          <a:xfrm>
            <a:off x="8604212" y="3230264"/>
            <a:ext cx="415498" cy="230832"/>
          </a:xfrm>
          <a:prstGeom prst="rect">
            <a:avLst/>
          </a:prstGeom>
        </p:spPr>
        <p:txBody>
          <a:bodyPr wrap="none">
            <a:spAutoFit/>
          </a:bodyPr>
          <a:lstStyle/>
          <a:p>
            <a:r>
              <a:rPr lang="nl-NL" sz="900" dirty="0">
                <a:latin typeface="Calibri" panose="020F0502020204030204" pitchFamily="34" charset="0"/>
                <a:cs typeface="Calibri" panose="020F0502020204030204" pitchFamily="34" charset="0"/>
              </a:rPr>
              <a:t>1993</a:t>
            </a:r>
            <a:endParaRPr lang="en-US" sz="900" dirty="0">
              <a:latin typeface="Calibri" panose="020F0502020204030204" pitchFamily="34" charset="0"/>
              <a:cs typeface="Calibri" panose="020F0502020204030204" pitchFamily="34" charset="0"/>
            </a:endParaRPr>
          </a:p>
        </p:txBody>
      </p:sp>
      <p:pic>
        <p:nvPicPr>
          <p:cNvPr id="7" name="Afbeelding 6">
            <a:extLst>
              <a:ext uri="{FF2B5EF4-FFF2-40B4-BE49-F238E27FC236}">
                <a16:creationId xmlns:a16="http://schemas.microsoft.com/office/drawing/2014/main" id="{4353A573-C591-4104-B9B8-A6B004211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646" y="4407515"/>
            <a:ext cx="1910486" cy="2463522"/>
          </a:xfrm>
          <a:prstGeom prst="rect">
            <a:avLst/>
          </a:prstGeom>
        </p:spPr>
      </p:pic>
      <p:pic>
        <p:nvPicPr>
          <p:cNvPr id="9" name="Afbeelding 8">
            <a:extLst>
              <a:ext uri="{FF2B5EF4-FFF2-40B4-BE49-F238E27FC236}">
                <a16:creationId xmlns:a16="http://schemas.microsoft.com/office/drawing/2014/main" id="{E2223F70-6265-4182-91DE-CDA9F72CD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689" y="4482093"/>
            <a:ext cx="1912315" cy="2382426"/>
          </a:xfrm>
          <a:prstGeom prst="rect">
            <a:avLst/>
          </a:prstGeom>
        </p:spPr>
      </p:pic>
      <p:sp>
        <p:nvSpPr>
          <p:cNvPr id="11" name="Tekstvak 10">
            <a:extLst>
              <a:ext uri="{FF2B5EF4-FFF2-40B4-BE49-F238E27FC236}">
                <a16:creationId xmlns:a16="http://schemas.microsoft.com/office/drawing/2014/main" id="{01216F59-35D4-4401-812E-61928048888A}"/>
              </a:ext>
            </a:extLst>
          </p:cNvPr>
          <p:cNvSpPr txBox="1"/>
          <p:nvPr/>
        </p:nvSpPr>
        <p:spPr>
          <a:xfrm>
            <a:off x="6190570" y="6660316"/>
            <a:ext cx="1227267" cy="230832"/>
          </a:xfrm>
          <a:prstGeom prst="rect">
            <a:avLst/>
          </a:prstGeom>
          <a:noFill/>
        </p:spPr>
        <p:txBody>
          <a:bodyPr wrap="square">
            <a:spAutoFit/>
          </a:bodyPr>
          <a:lstStyle/>
          <a:p>
            <a:r>
              <a:rPr lang="nl-BE" sz="900" dirty="0"/>
              <a:t>31 september 1991</a:t>
            </a:r>
          </a:p>
        </p:txBody>
      </p:sp>
      <p:sp>
        <p:nvSpPr>
          <p:cNvPr id="14" name="Tekstvak 13">
            <a:extLst>
              <a:ext uri="{FF2B5EF4-FFF2-40B4-BE49-F238E27FC236}">
                <a16:creationId xmlns:a16="http://schemas.microsoft.com/office/drawing/2014/main" id="{858DD6F2-8C59-4C4B-9ED5-23E9873C365D}"/>
              </a:ext>
            </a:extLst>
          </p:cNvPr>
          <p:cNvSpPr txBox="1"/>
          <p:nvPr/>
        </p:nvSpPr>
        <p:spPr>
          <a:xfrm>
            <a:off x="8187842" y="4142132"/>
            <a:ext cx="1227267" cy="230832"/>
          </a:xfrm>
          <a:prstGeom prst="rect">
            <a:avLst/>
          </a:prstGeom>
          <a:noFill/>
        </p:spPr>
        <p:txBody>
          <a:bodyPr wrap="square">
            <a:spAutoFit/>
          </a:bodyPr>
          <a:lstStyle/>
          <a:p>
            <a:r>
              <a:rPr lang="nl-BE" sz="900" dirty="0"/>
              <a:t>26 oktober 1985</a:t>
            </a:r>
          </a:p>
        </p:txBody>
      </p:sp>
      <p:pic>
        <p:nvPicPr>
          <p:cNvPr id="15" name="Picture 2">
            <a:extLst>
              <a:ext uri="{FF2B5EF4-FFF2-40B4-BE49-F238E27FC236}">
                <a16:creationId xmlns:a16="http://schemas.microsoft.com/office/drawing/2014/main" id="{FC739C10-0DFA-4B9C-95D8-773BC6DBE92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 y="1380904"/>
            <a:ext cx="9116280" cy="5495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Left Arrow 15">
            <a:extLst>
              <a:ext uri="{FF2B5EF4-FFF2-40B4-BE49-F238E27FC236}">
                <a16:creationId xmlns:a16="http://schemas.microsoft.com/office/drawing/2014/main" id="{548B4214-8A71-4036-BD14-C504DC7399CF}"/>
              </a:ext>
            </a:extLst>
          </p:cNvPr>
          <p:cNvSpPr/>
          <p:nvPr/>
        </p:nvSpPr>
        <p:spPr>
          <a:xfrm rot="20152803">
            <a:off x="985801" y="2266844"/>
            <a:ext cx="57606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7">
            <a:extLst>
              <a:ext uri="{FF2B5EF4-FFF2-40B4-BE49-F238E27FC236}">
                <a16:creationId xmlns:a16="http://schemas.microsoft.com/office/drawing/2014/main" id="{FE5378BB-4F4C-4AFC-89C7-D34F82799A06}"/>
              </a:ext>
            </a:extLst>
          </p:cNvPr>
          <p:cNvSpPr/>
          <p:nvPr/>
        </p:nvSpPr>
        <p:spPr>
          <a:xfrm rot="11497265">
            <a:off x="7182685" y="2351777"/>
            <a:ext cx="576064"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a:extLst>
              <a:ext uri="{FF2B5EF4-FFF2-40B4-BE49-F238E27FC236}">
                <a16:creationId xmlns:a16="http://schemas.microsoft.com/office/drawing/2014/main" id="{43DF8F32-8859-4690-AE79-E7195A63C8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28092" y="2802681"/>
            <a:ext cx="2882689" cy="4088467"/>
          </a:xfrm>
          <a:prstGeom prst="rect">
            <a:avLst/>
          </a:prstGeom>
        </p:spPr>
      </p:pic>
      <p:sp>
        <p:nvSpPr>
          <p:cNvPr id="18" name="Tekstvak 17">
            <a:extLst>
              <a:ext uri="{FF2B5EF4-FFF2-40B4-BE49-F238E27FC236}">
                <a16:creationId xmlns:a16="http://schemas.microsoft.com/office/drawing/2014/main" id="{05559F5E-84BD-4607-B6D0-F64CB4492E36}"/>
              </a:ext>
            </a:extLst>
          </p:cNvPr>
          <p:cNvSpPr txBox="1"/>
          <p:nvPr/>
        </p:nvSpPr>
        <p:spPr>
          <a:xfrm>
            <a:off x="7231429" y="6627168"/>
            <a:ext cx="490539" cy="230832"/>
          </a:xfrm>
          <a:prstGeom prst="rect">
            <a:avLst/>
          </a:prstGeom>
          <a:noFill/>
        </p:spPr>
        <p:txBody>
          <a:bodyPr wrap="square">
            <a:spAutoFit/>
          </a:bodyPr>
          <a:lstStyle/>
          <a:p>
            <a:r>
              <a:rPr lang="nl-BE" sz="900" dirty="0">
                <a:latin typeface="+mn-lt"/>
              </a:rPr>
              <a:t>2006</a:t>
            </a:r>
            <a:endParaRPr lang="nl-BE" sz="900" dirty="0"/>
          </a:p>
        </p:txBody>
      </p:sp>
      <p:pic>
        <p:nvPicPr>
          <p:cNvPr id="12" name="Afbeelding 11">
            <a:extLst>
              <a:ext uri="{FF2B5EF4-FFF2-40B4-BE49-F238E27FC236}">
                <a16:creationId xmlns:a16="http://schemas.microsoft.com/office/drawing/2014/main" id="{383CBC4C-615D-4657-BA77-CDB3942946AF}"/>
              </a:ext>
            </a:extLst>
          </p:cNvPr>
          <p:cNvPicPr>
            <a:picLocks noChangeAspect="1"/>
          </p:cNvPicPr>
          <p:nvPr/>
        </p:nvPicPr>
        <p:blipFill>
          <a:blip r:embed="rId7"/>
          <a:stretch>
            <a:fillRect/>
          </a:stretch>
        </p:blipFill>
        <p:spPr>
          <a:xfrm>
            <a:off x="4324799" y="4475574"/>
            <a:ext cx="1868014" cy="2360912"/>
          </a:xfrm>
          <a:prstGeom prst="rect">
            <a:avLst/>
          </a:prstGeom>
        </p:spPr>
      </p:pic>
      <p:pic>
        <p:nvPicPr>
          <p:cNvPr id="10" name="Afbeelding 9">
            <a:extLst>
              <a:ext uri="{FF2B5EF4-FFF2-40B4-BE49-F238E27FC236}">
                <a16:creationId xmlns:a16="http://schemas.microsoft.com/office/drawing/2014/main" id="{A4747082-4522-4CF9-9F9C-1BCA4CDC0C4B}"/>
              </a:ext>
            </a:extLst>
          </p:cNvPr>
          <p:cNvPicPr>
            <a:picLocks noChangeAspect="1"/>
          </p:cNvPicPr>
          <p:nvPr/>
        </p:nvPicPr>
        <p:blipFill>
          <a:blip r:embed="rId8"/>
          <a:stretch>
            <a:fillRect/>
          </a:stretch>
        </p:blipFill>
        <p:spPr>
          <a:xfrm>
            <a:off x="3595348" y="5235668"/>
            <a:ext cx="2785847" cy="1622331"/>
          </a:xfrm>
          <a:prstGeom prst="rect">
            <a:avLst/>
          </a:prstGeom>
        </p:spPr>
      </p:pic>
      <p:pic>
        <p:nvPicPr>
          <p:cNvPr id="19" name="Afbeelding 18">
            <a:extLst>
              <a:ext uri="{FF2B5EF4-FFF2-40B4-BE49-F238E27FC236}">
                <a16:creationId xmlns:a16="http://schemas.microsoft.com/office/drawing/2014/main" id="{A1B6BF6E-780F-4D15-ABC0-F479D200415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6650" y="2811824"/>
            <a:ext cx="2869796" cy="4070179"/>
          </a:xfrm>
          <a:prstGeom prst="rect">
            <a:avLst/>
          </a:prstGeom>
        </p:spPr>
      </p:pic>
      <p:sp>
        <p:nvSpPr>
          <p:cNvPr id="20" name="Rechthoek 19">
            <a:extLst>
              <a:ext uri="{FF2B5EF4-FFF2-40B4-BE49-F238E27FC236}">
                <a16:creationId xmlns:a16="http://schemas.microsoft.com/office/drawing/2014/main" id="{EB496FDA-2530-4D1A-B56B-71D05206C516}"/>
              </a:ext>
            </a:extLst>
          </p:cNvPr>
          <p:cNvSpPr/>
          <p:nvPr/>
        </p:nvSpPr>
        <p:spPr>
          <a:xfrm>
            <a:off x="1006534" y="6605654"/>
            <a:ext cx="415498" cy="230832"/>
          </a:xfrm>
          <a:prstGeom prst="rect">
            <a:avLst/>
          </a:prstGeom>
        </p:spPr>
        <p:txBody>
          <a:bodyPr wrap="none">
            <a:spAutoFit/>
          </a:bodyPr>
          <a:lstStyle/>
          <a:p>
            <a:r>
              <a:rPr lang="nl-NL" sz="900" dirty="0">
                <a:latin typeface="Calibri" panose="020F0502020204030204" pitchFamily="34" charset="0"/>
                <a:cs typeface="Calibri" panose="020F0502020204030204" pitchFamily="34" charset="0"/>
              </a:rPr>
              <a:t>1993</a:t>
            </a:r>
            <a:endParaRPr lang="nl-BE" sz="900" dirty="0"/>
          </a:p>
        </p:txBody>
      </p:sp>
      <p:sp>
        <p:nvSpPr>
          <p:cNvPr id="21" name="Tekstvak 20">
            <a:extLst>
              <a:ext uri="{FF2B5EF4-FFF2-40B4-BE49-F238E27FC236}">
                <a16:creationId xmlns:a16="http://schemas.microsoft.com/office/drawing/2014/main" id="{EA918BC4-03CD-4164-9444-79A61267F436}"/>
              </a:ext>
            </a:extLst>
          </p:cNvPr>
          <p:cNvSpPr txBox="1"/>
          <p:nvPr/>
        </p:nvSpPr>
        <p:spPr>
          <a:xfrm>
            <a:off x="2510417" y="6640205"/>
            <a:ext cx="1129004" cy="230832"/>
          </a:xfrm>
          <a:prstGeom prst="rect">
            <a:avLst/>
          </a:prstGeom>
          <a:noFill/>
        </p:spPr>
        <p:txBody>
          <a:bodyPr wrap="square">
            <a:spAutoFit/>
          </a:bodyPr>
          <a:lstStyle/>
          <a:p>
            <a:r>
              <a:rPr lang="nl-BE" sz="900" dirty="0">
                <a:latin typeface="+mn-lt"/>
              </a:rPr>
              <a:t>RTBF, oktober 2021</a:t>
            </a:r>
            <a:endParaRPr lang="nl-BE" sz="900" dirty="0"/>
          </a:p>
        </p:txBody>
      </p:sp>
    </p:spTree>
    <p:extLst>
      <p:ext uri="{BB962C8B-B14F-4D97-AF65-F5344CB8AC3E}">
        <p14:creationId xmlns:p14="http://schemas.microsoft.com/office/powerpoint/2010/main" val="340579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1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3" dur="125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25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25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250"/>
                                        <p:tgtEl>
                                          <p:spTgt spid="8"/>
                                        </p:tgtEl>
                                      </p:cBhvr>
                                    </p:animEffect>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1250"/>
                                        <p:tgtEl>
                                          <p:spTgt spid="19"/>
                                        </p:tgtEl>
                                      </p:cBhvr>
                                    </p:animEffect>
                                    <p:set>
                                      <p:cBhvr>
                                        <p:cTn id="35" dur="1" fill="hold">
                                          <p:stCondLst>
                                            <p:cond delay="1249"/>
                                          </p:stCondLst>
                                        </p:cTn>
                                        <p:tgtEl>
                                          <p:spTgt spid="19"/>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20"/>
                                        </p:tgtEl>
                                        <p:attrNameLst>
                                          <p:attrName>ppt_x</p:attrName>
                                        </p:attrNameLst>
                                      </p:cBhvr>
                                      <p:tavLst>
                                        <p:tav tm="0">
                                          <p:val>
                                            <p:strVal val="ppt_x"/>
                                          </p:val>
                                        </p:tav>
                                        <p:tav tm="100000">
                                          <p:val>
                                            <p:strVal val="ppt_x"/>
                                          </p:val>
                                        </p:tav>
                                      </p:tavLst>
                                    </p:anim>
                                    <p:anim calcmode="lin" valueType="num">
                                      <p:cBhvr additive="base">
                                        <p:cTn id="38" dur="500"/>
                                        <p:tgtEl>
                                          <p:spTgt spid="20"/>
                                        </p:tgtEl>
                                        <p:attrNameLst>
                                          <p:attrName>ppt_y</p:attrName>
                                        </p:attrNameLst>
                                      </p:cBhvr>
                                      <p:tavLst>
                                        <p:tav tm="0">
                                          <p:val>
                                            <p:strVal val="ppt_y"/>
                                          </p:val>
                                        </p:tav>
                                        <p:tav tm="100000">
                                          <p:val>
                                            <p:strVal val="1+ppt_h/2"/>
                                          </p:val>
                                        </p:tav>
                                      </p:tavLst>
                                    </p:anim>
                                    <p:set>
                                      <p:cBhvr>
                                        <p:cTn id="39" dur="1" fill="hold">
                                          <p:stCondLst>
                                            <p:cond delay="499"/>
                                          </p:stCondLst>
                                        </p:cTn>
                                        <p:tgtEl>
                                          <p:spTgt spid="2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1250"/>
                                        <p:tgtEl>
                                          <p:spTgt spid="8"/>
                                        </p:tgtEl>
                                      </p:cBhvr>
                                    </p:animEffect>
                                    <p:set>
                                      <p:cBhvr>
                                        <p:cTn id="42" dur="1" fill="hold">
                                          <p:stCondLst>
                                            <p:cond delay="1249"/>
                                          </p:stCondLst>
                                        </p:cTn>
                                        <p:tgtEl>
                                          <p:spTgt spid="8"/>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18"/>
                                        </p:tgtEl>
                                        <p:attrNameLst>
                                          <p:attrName>ppt_x</p:attrName>
                                        </p:attrNameLst>
                                      </p:cBhvr>
                                      <p:tavLst>
                                        <p:tav tm="0">
                                          <p:val>
                                            <p:strVal val="ppt_x"/>
                                          </p:val>
                                        </p:tav>
                                        <p:tav tm="100000">
                                          <p:val>
                                            <p:strVal val="ppt_x"/>
                                          </p:val>
                                        </p:tav>
                                      </p:tavLst>
                                    </p:anim>
                                    <p:anim calcmode="lin" valueType="num">
                                      <p:cBhvr additive="base">
                                        <p:cTn id="45" dur="500"/>
                                        <p:tgtEl>
                                          <p:spTgt spid="18"/>
                                        </p:tgtEl>
                                        <p:attrNameLst>
                                          <p:attrName>ppt_y</p:attrName>
                                        </p:attrNameLst>
                                      </p:cBhvr>
                                      <p:tavLst>
                                        <p:tav tm="0">
                                          <p:val>
                                            <p:strVal val="ppt_y"/>
                                          </p:val>
                                        </p:tav>
                                        <p:tav tm="100000">
                                          <p:val>
                                            <p:strVal val="1+ppt_h/2"/>
                                          </p:val>
                                        </p:tav>
                                      </p:tavLst>
                                    </p:anim>
                                    <p:set>
                                      <p:cBhvr>
                                        <p:cTn id="46" dur="1" fill="hold">
                                          <p:stCondLst>
                                            <p:cond delay="499"/>
                                          </p:stCondLst>
                                        </p:cTn>
                                        <p:tgtEl>
                                          <p:spTgt spid="18"/>
                                        </p:tgtEl>
                                        <p:attrNameLst>
                                          <p:attrName>style.visibility</p:attrName>
                                        </p:attrNameLst>
                                      </p:cBhvr>
                                      <p:to>
                                        <p:strVal val="hidden"/>
                                      </p:to>
                                    </p:set>
                                  </p:childTnLst>
                                </p:cTn>
                              </p:par>
                            </p:childTnLst>
                          </p:cTn>
                        </p:par>
                        <p:par>
                          <p:cTn id="47" fill="hold">
                            <p:stCondLst>
                              <p:cond delay="1250"/>
                            </p:stCondLst>
                            <p:childTnLst>
                              <p:par>
                                <p:cTn id="48" presetID="2" presetClass="entr" presetSubtype="8" fill="hold" nodeType="afterEffect">
                                  <p:stCondLst>
                                    <p:cond delay="0"/>
                                  </p:stCondLst>
                                  <p:childTnLst>
                                    <p:set>
                                      <p:cBhvr>
                                        <p:cTn id="49" dur="1" fill="hold">
                                          <p:stCondLst>
                                            <p:cond delay="0"/>
                                          </p:stCondLst>
                                        </p:cTn>
                                        <p:tgtEl>
                                          <p:spTgt spid="3">
                                            <p:txEl>
                                              <p:pRg st="2" end="2"/>
                                            </p:txEl>
                                          </p:spTgt>
                                        </p:tgtEl>
                                        <p:attrNameLst>
                                          <p:attrName>style.visibility</p:attrName>
                                        </p:attrNameLst>
                                      </p:cBhvr>
                                      <p:to>
                                        <p:strVal val="visible"/>
                                      </p:to>
                                    </p:set>
                                    <p:anim calcmode="lin" valueType="num">
                                      <p:cBhvr additive="base">
                                        <p:cTn id="50" dur="1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51" dur="125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 calcmode="lin" valueType="num">
                                      <p:cBhvr additive="base">
                                        <p:cTn id="56" dur="1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57" dur="12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nodeType="clickEffect">
                                  <p:stCondLst>
                                    <p:cond delay="0"/>
                                  </p:stCondLst>
                                  <p:childTnLst>
                                    <p:set>
                                      <p:cBhvr>
                                        <p:cTn id="61" dur="1" fill="hold">
                                          <p:stCondLst>
                                            <p:cond delay="0"/>
                                          </p:stCondLst>
                                        </p:cTn>
                                        <p:tgtEl>
                                          <p:spTgt spid="3">
                                            <p:txEl>
                                              <p:pRg st="4" end="4"/>
                                            </p:txEl>
                                          </p:spTgt>
                                        </p:tgtEl>
                                        <p:attrNameLst>
                                          <p:attrName>style.visibility</p:attrName>
                                        </p:attrNameLst>
                                      </p:cBhvr>
                                      <p:to>
                                        <p:strVal val="visible"/>
                                      </p:to>
                                    </p:set>
                                    <p:anim calcmode="lin" valueType="num">
                                      <p:cBhvr additive="base">
                                        <p:cTn id="62" dur="1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63" dur="12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64" fill="hold">
                            <p:stCondLst>
                              <p:cond delay="1250"/>
                            </p:stCondLst>
                            <p:childTnLst>
                              <p:par>
                                <p:cTn id="65" presetID="10"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1250"/>
                                        <p:tgtEl>
                                          <p:spTgt spid="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fade">
                                      <p:cBhvr>
                                        <p:cTn id="70" dur="125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additive="base">
                                        <p:cTn id="75" dur="1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76" dur="12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anim calcmode="lin" valueType="num">
                                      <p:cBhvr additive="base">
                                        <p:cTn id="81" dur="125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82" dur="125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2" fill="hold" grpId="1" nodeType="clickEffect">
                                  <p:stCondLst>
                                    <p:cond delay="0"/>
                                  </p:stCondLst>
                                  <p:childTnLst>
                                    <p:anim calcmode="lin" valueType="num">
                                      <p:cBhvr additive="base">
                                        <p:cTn id="86" dur="1250"/>
                                        <p:tgtEl>
                                          <p:spTgt spid="5"/>
                                        </p:tgtEl>
                                        <p:attrNameLst>
                                          <p:attrName>ppt_x</p:attrName>
                                        </p:attrNameLst>
                                      </p:cBhvr>
                                      <p:tavLst>
                                        <p:tav tm="0">
                                          <p:val>
                                            <p:strVal val="ppt_x"/>
                                          </p:val>
                                        </p:tav>
                                        <p:tav tm="100000">
                                          <p:val>
                                            <p:strVal val="1+ppt_w/2"/>
                                          </p:val>
                                        </p:tav>
                                      </p:tavLst>
                                    </p:anim>
                                    <p:anim calcmode="lin" valueType="num">
                                      <p:cBhvr additive="base">
                                        <p:cTn id="87" dur="1250"/>
                                        <p:tgtEl>
                                          <p:spTgt spid="5"/>
                                        </p:tgtEl>
                                        <p:attrNameLst>
                                          <p:attrName>ppt_y</p:attrName>
                                        </p:attrNameLst>
                                      </p:cBhvr>
                                      <p:tavLst>
                                        <p:tav tm="0">
                                          <p:val>
                                            <p:strVal val="ppt_y"/>
                                          </p:val>
                                        </p:tav>
                                        <p:tav tm="100000">
                                          <p:val>
                                            <p:strVal val="ppt_y"/>
                                          </p:val>
                                        </p:tav>
                                      </p:tavLst>
                                    </p:anim>
                                    <p:set>
                                      <p:cBhvr>
                                        <p:cTn id="88" dur="1" fill="hold">
                                          <p:stCondLst>
                                            <p:cond delay="1249"/>
                                          </p:stCondLst>
                                        </p:cTn>
                                        <p:tgtEl>
                                          <p:spTgt spid="5"/>
                                        </p:tgtEl>
                                        <p:attrNameLst>
                                          <p:attrName>style.visibility</p:attrName>
                                        </p:attrNameLst>
                                      </p:cBhvr>
                                      <p:to>
                                        <p:strVal val="hidden"/>
                                      </p:to>
                                    </p:set>
                                  </p:childTnLst>
                                </p:cTn>
                              </p:par>
                              <p:par>
                                <p:cTn id="89" presetID="10" presetClass="exit" presetSubtype="0" fill="hold" nodeType="withEffect">
                                  <p:stCondLst>
                                    <p:cond delay="0"/>
                                  </p:stCondLst>
                                  <p:childTnLst>
                                    <p:animEffect transition="out" filter="fade">
                                      <p:cBhvr>
                                        <p:cTn id="90" dur="1250"/>
                                        <p:tgtEl>
                                          <p:spTgt spid="4"/>
                                        </p:tgtEl>
                                      </p:cBhvr>
                                    </p:animEffect>
                                    <p:set>
                                      <p:cBhvr>
                                        <p:cTn id="91" dur="1" fill="hold">
                                          <p:stCondLst>
                                            <p:cond delay="1249"/>
                                          </p:stCondLst>
                                        </p:cTn>
                                        <p:tgtEl>
                                          <p:spTgt spid="4"/>
                                        </p:tgtEl>
                                        <p:attrNameLst>
                                          <p:attrName>style.visibility</p:attrName>
                                        </p:attrNameLst>
                                      </p:cBhvr>
                                      <p:to>
                                        <p:strVal val="hidden"/>
                                      </p:to>
                                    </p:set>
                                  </p:childTnLst>
                                </p:cTn>
                              </p:par>
                            </p:childTnLst>
                          </p:cTn>
                        </p:par>
                        <p:par>
                          <p:cTn id="92" fill="hold">
                            <p:stCondLst>
                              <p:cond delay="1250"/>
                            </p:stCondLst>
                            <p:childTnLst>
                              <p:par>
                                <p:cTn id="93" presetID="10"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25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16"/>
                                        </p:tgtEl>
                                        <p:attrNameLst>
                                          <p:attrName>style.visibility</p:attrName>
                                        </p:attrNameLst>
                                      </p:cBhvr>
                                      <p:to>
                                        <p:strVal val="visible"/>
                                      </p:to>
                                    </p:set>
                                    <p:animEffect transition="in" filter="fade">
                                      <p:cBhvr>
                                        <p:cTn id="100" dur="1250"/>
                                        <p:tgtEl>
                                          <p:spTgt spid="1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7"/>
                                        </p:tgtEl>
                                        <p:attrNameLst>
                                          <p:attrName>style.visibility</p:attrName>
                                        </p:attrNameLst>
                                      </p:cBhvr>
                                      <p:to>
                                        <p:strVal val="visible"/>
                                      </p:to>
                                    </p:set>
                                    <p:animEffect transition="in" filter="fade">
                                      <p:cBhvr>
                                        <p:cTn id="103" dur="1250"/>
                                        <p:tgtEl>
                                          <p:spTgt spid="1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xit" presetSubtype="0" fill="hold" grpId="1" nodeType="clickEffect">
                                  <p:stCondLst>
                                    <p:cond delay="0"/>
                                  </p:stCondLst>
                                  <p:childTnLst>
                                    <p:animEffect transition="out" filter="fade">
                                      <p:cBhvr>
                                        <p:cTn id="107" dur="1250"/>
                                        <p:tgtEl>
                                          <p:spTgt spid="16"/>
                                        </p:tgtEl>
                                      </p:cBhvr>
                                    </p:animEffect>
                                    <p:set>
                                      <p:cBhvr>
                                        <p:cTn id="108" dur="1" fill="hold">
                                          <p:stCondLst>
                                            <p:cond delay="1249"/>
                                          </p:stCondLst>
                                        </p:cTn>
                                        <p:tgtEl>
                                          <p:spTgt spid="16"/>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1250"/>
                                        <p:tgtEl>
                                          <p:spTgt spid="17"/>
                                        </p:tgtEl>
                                      </p:cBhvr>
                                    </p:animEffect>
                                    <p:set>
                                      <p:cBhvr>
                                        <p:cTn id="111" dur="1" fill="hold">
                                          <p:stCondLst>
                                            <p:cond delay="1249"/>
                                          </p:stCondLst>
                                        </p:cTn>
                                        <p:tgtEl>
                                          <p:spTgt spid="17"/>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1250"/>
                                        <p:tgtEl>
                                          <p:spTgt spid="15"/>
                                        </p:tgtEl>
                                      </p:cBhvr>
                                    </p:animEffect>
                                    <p:set>
                                      <p:cBhvr>
                                        <p:cTn id="114" dur="1" fill="hold">
                                          <p:stCondLst>
                                            <p:cond delay="1249"/>
                                          </p:stCondLst>
                                        </p:cTn>
                                        <p:tgtEl>
                                          <p:spTgt spid="15"/>
                                        </p:tgtEl>
                                        <p:attrNameLst>
                                          <p:attrName>style.visibility</p:attrName>
                                        </p:attrNameLst>
                                      </p:cBhvr>
                                      <p:to>
                                        <p:strVal val="hidden"/>
                                      </p:to>
                                    </p:set>
                                  </p:childTnLst>
                                </p:cTn>
                              </p:par>
                            </p:childTnLst>
                          </p:cTn>
                        </p:par>
                        <p:par>
                          <p:cTn id="115" fill="hold">
                            <p:stCondLst>
                              <p:cond delay="1250"/>
                            </p:stCondLst>
                            <p:childTnLst>
                              <p:par>
                                <p:cTn id="116" presetID="10" presetClass="entr" presetSubtype="0" fill="hold" nodeType="afterEffect">
                                  <p:stCondLst>
                                    <p:cond delay="0"/>
                                  </p:stCondLst>
                                  <p:childTnLst>
                                    <p:set>
                                      <p:cBhvr>
                                        <p:cTn id="117" dur="1" fill="hold">
                                          <p:stCondLst>
                                            <p:cond delay="0"/>
                                          </p:stCondLst>
                                        </p:cTn>
                                        <p:tgtEl>
                                          <p:spTgt spid="7"/>
                                        </p:tgtEl>
                                        <p:attrNameLst>
                                          <p:attrName>style.visibility</p:attrName>
                                        </p:attrNameLst>
                                      </p:cBhvr>
                                      <p:to>
                                        <p:strVal val="visible"/>
                                      </p:to>
                                    </p:set>
                                    <p:animEffect transition="in" filter="fade">
                                      <p:cBhvr>
                                        <p:cTn id="118" dur="1250"/>
                                        <p:tgtEl>
                                          <p:spTgt spid="7"/>
                                        </p:tgtEl>
                                      </p:cBhvr>
                                    </p:animEffect>
                                  </p:childTnLst>
                                </p:cTn>
                              </p:par>
                              <p:par>
                                <p:cTn id="119" presetID="2" presetClass="entr" presetSubtype="2"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 calcmode="lin" valueType="num">
                                      <p:cBhvr additive="base">
                                        <p:cTn id="121" dur="500" fill="hold"/>
                                        <p:tgtEl>
                                          <p:spTgt spid="14"/>
                                        </p:tgtEl>
                                        <p:attrNameLst>
                                          <p:attrName>ppt_x</p:attrName>
                                        </p:attrNameLst>
                                      </p:cBhvr>
                                      <p:tavLst>
                                        <p:tav tm="0">
                                          <p:val>
                                            <p:strVal val="1+#ppt_w/2"/>
                                          </p:val>
                                        </p:tav>
                                        <p:tav tm="100000">
                                          <p:val>
                                            <p:strVal val="#ppt_x"/>
                                          </p:val>
                                        </p:tav>
                                      </p:tavLst>
                                    </p:anim>
                                    <p:anim calcmode="lin" valueType="num">
                                      <p:cBhvr additive="base">
                                        <p:cTn id="12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nodeType="clickEffect">
                                  <p:stCondLst>
                                    <p:cond delay="0"/>
                                  </p:stCondLst>
                                  <p:childTnLst>
                                    <p:set>
                                      <p:cBhvr>
                                        <p:cTn id="126" dur="1" fill="hold">
                                          <p:stCondLst>
                                            <p:cond delay="0"/>
                                          </p:stCondLst>
                                        </p:cTn>
                                        <p:tgtEl>
                                          <p:spTgt spid="9"/>
                                        </p:tgtEl>
                                        <p:attrNameLst>
                                          <p:attrName>style.visibility</p:attrName>
                                        </p:attrNameLst>
                                      </p:cBhvr>
                                      <p:to>
                                        <p:strVal val="visible"/>
                                      </p:to>
                                    </p:set>
                                    <p:animEffect transition="in" filter="fade">
                                      <p:cBhvr>
                                        <p:cTn id="127" dur="1250"/>
                                        <p:tgtEl>
                                          <p:spTgt spid="9"/>
                                        </p:tgtEl>
                                      </p:cBhvr>
                                    </p:animEffect>
                                  </p:childTnLst>
                                </p:cTn>
                              </p:par>
                              <p:par>
                                <p:cTn id="128" presetID="2" presetClass="entr" presetSubtype="4" fill="hold" grpId="0" nodeType="withEffect">
                                  <p:stCondLst>
                                    <p:cond delay="0"/>
                                  </p:stCondLst>
                                  <p:childTnLst>
                                    <p:set>
                                      <p:cBhvr>
                                        <p:cTn id="129" dur="1" fill="hold">
                                          <p:stCondLst>
                                            <p:cond delay="0"/>
                                          </p:stCondLst>
                                        </p:cTn>
                                        <p:tgtEl>
                                          <p:spTgt spid="11"/>
                                        </p:tgtEl>
                                        <p:attrNameLst>
                                          <p:attrName>style.visibility</p:attrName>
                                        </p:attrNameLst>
                                      </p:cBhvr>
                                      <p:to>
                                        <p:strVal val="visible"/>
                                      </p:to>
                                    </p:set>
                                    <p:anim calcmode="lin" valueType="num">
                                      <p:cBhvr additive="base">
                                        <p:cTn id="130" dur="500" fill="hold"/>
                                        <p:tgtEl>
                                          <p:spTgt spid="11"/>
                                        </p:tgtEl>
                                        <p:attrNameLst>
                                          <p:attrName>ppt_x</p:attrName>
                                        </p:attrNameLst>
                                      </p:cBhvr>
                                      <p:tavLst>
                                        <p:tav tm="0">
                                          <p:val>
                                            <p:strVal val="#ppt_x"/>
                                          </p:val>
                                        </p:tav>
                                        <p:tav tm="100000">
                                          <p:val>
                                            <p:strVal val="#ppt_x"/>
                                          </p:val>
                                        </p:tav>
                                      </p:tavLst>
                                    </p:anim>
                                    <p:anim calcmode="lin" valueType="num">
                                      <p:cBhvr additive="base">
                                        <p:cTn id="13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12"/>
                                        </p:tgtEl>
                                        <p:attrNameLst>
                                          <p:attrName>style.visibility</p:attrName>
                                        </p:attrNameLst>
                                      </p:cBhvr>
                                      <p:to>
                                        <p:strVal val="visible"/>
                                      </p:to>
                                    </p:set>
                                    <p:animEffect transition="in" filter="fade">
                                      <p:cBhvr>
                                        <p:cTn id="136" dur="1250"/>
                                        <p:tgtEl>
                                          <p:spTgt spid="12"/>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nodeType="clickEffect">
                                  <p:stCondLst>
                                    <p:cond delay="0"/>
                                  </p:stCondLst>
                                  <p:childTnLst>
                                    <p:animEffect transition="out" filter="fade">
                                      <p:cBhvr>
                                        <p:cTn id="140" dur="1250"/>
                                        <p:tgtEl>
                                          <p:spTgt spid="12"/>
                                        </p:tgtEl>
                                      </p:cBhvr>
                                    </p:animEffect>
                                    <p:set>
                                      <p:cBhvr>
                                        <p:cTn id="141" dur="1" fill="hold">
                                          <p:stCondLst>
                                            <p:cond delay="1249"/>
                                          </p:stCondLst>
                                        </p:cTn>
                                        <p:tgtEl>
                                          <p:spTgt spid="12"/>
                                        </p:tgtEl>
                                        <p:attrNameLst>
                                          <p:attrName>style.visibility</p:attrName>
                                        </p:attrNameLst>
                                      </p:cBhvr>
                                      <p:to>
                                        <p:strVal val="hidden"/>
                                      </p:to>
                                    </p:set>
                                  </p:childTnLst>
                                </p:cTn>
                              </p:par>
                            </p:childTnLst>
                          </p:cTn>
                        </p:par>
                        <p:par>
                          <p:cTn id="142" fill="hold">
                            <p:stCondLst>
                              <p:cond delay="1250"/>
                            </p:stCondLst>
                            <p:childTnLst>
                              <p:par>
                                <p:cTn id="143" presetID="2" presetClass="entr" presetSubtype="8" fill="hold" nodeType="afterEffect">
                                  <p:stCondLst>
                                    <p:cond delay="0"/>
                                  </p:stCondLst>
                                  <p:childTnLst>
                                    <p:set>
                                      <p:cBhvr>
                                        <p:cTn id="144" dur="1" fill="hold">
                                          <p:stCondLst>
                                            <p:cond delay="0"/>
                                          </p:stCondLst>
                                        </p:cTn>
                                        <p:tgtEl>
                                          <p:spTgt spid="3">
                                            <p:txEl>
                                              <p:pRg st="7" end="7"/>
                                            </p:txEl>
                                          </p:spTgt>
                                        </p:tgtEl>
                                        <p:attrNameLst>
                                          <p:attrName>style.visibility</p:attrName>
                                        </p:attrNameLst>
                                      </p:cBhvr>
                                      <p:to>
                                        <p:strVal val="visible"/>
                                      </p:to>
                                    </p:set>
                                    <p:anim calcmode="lin" valueType="num">
                                      <p:cBhvr additive="base">
                                        <p:cTn id="145" dur="125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146" dur="125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par>
                          <p:cTn id="147" fill="hold">
                            <p:stCondLst>
                              <p:cond delay="2500"/>
                            </p:stCondLst>
                            <p:childTnLst>
                              <p:par>
                                <p:cTn id="148" presetID="2" presetClass="entr" presetSubtype="8" fill="hold" nodeType="afterEffect">
                                  <p:stCondLst>
                                    <p:cond delay="0"/>
                                  </p:stCondLst>
                                  <p:childTnLst>
                                    <p:set>
                                      <p:cBhvr>
                                        <p:cTn id="149" dur="1" fill="hold">
                                          <p:stCondLst>
                                            <p:cond delay="0"/>
                                          </p:stCondLst>
                                        </p:cTn>
                                        <p:tgtEl>
                                          <p:spTgt spid="3">
                                            <p:txEl>
                                              <p:pRg st="8" end="8"/>
                                            </p:txEl>
                                          </p:spTgt>
                                        </p:tgtEl>
                                        <p:attrNameLst>
                                          <p:attrName>style.visibility</p:attrName>
                                        </p:attrNameLst>
                                      </p:cBhvr>
                                      <p:to>
                                        <p:strVal val="visible"/>
                                      </p:to>
                                    </p:set>
                                    <p:anim calcmode="lin" valueType="num">
                                      <p:cBhvr additive="base">
                                        <p:cTn id="150" dur="125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151" dur="125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8" fill="hold" nodeType="clickEffect">
                                  <p:stCondLst>
                                    <p:cond delay="0"/>
                                  </p:stCondLst>
                                  <p:childTnLst>
                                    <p:set>
                                      <p:cBhvr>
                                        <p:cTn id="155" dur="1" fill="hold">
                                          <p:stCondLst>
                                            <p:cond delay="0"/>
                                          </p:stCondLst>
                                        </p:cTn>
                                        <p:tgtEl>
                                          <p:spTgt spid="3">
                                            <p:txEl>
                                              <p:pRg st="9" end="9"/>
                                            </p:txEl>
                                          </p:spTgt>
                                        </p:tgtEl>
                                        <p:attrNameLst>
                                          <p:attrName>style.visibility</p:attrName>
                                        </p:attrNameLst>
                                      </p:cBhvr>
                                      <p:to>
                                        <p:strVal val="visible"/>
                                      </p:to>
                                    </p:set>
                                    <p:anim calcmode="lin" valueType="num">
                                      <p:cBhvr additive="base">
                                        <p:cTn id="156" dur="125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157" dur="125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par>
                          <p:cTn id="158" fill="hold">
                            <p:stCondLst>
                              <p:cond delay="1250"/>
                            </p:stCondLst>
                            <p:childTnLst>
                              <p:par>
                                <p:cTn id="159" presetID="10" presetClass="entr" presetSubtype="0" fill="hold" nodeType="after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1250"/>
                                        <p:tgtEl>
                                          <p:spTgt spid="10"/>
                                        </p:tgtEl>
                                      </p:cBhvr>
                                    </p:animEffect>
                                  </p:childTnLst>
                                </p:cTn>
                              </p:par>
                              <p:par>
                                <p:cTn id="162" presetID="42" presetClass="entr" presetSubtype="0" fill="hold" grpId="0" nodeType="withEffect">
                                  <p:stCondLst>
                                    <p:cond delay="0"/>
                                  </p:stCondLst>
                                  <p:childTnLst>
                                    <p:set>
                                      <p:cBhvr>
                                        <p:cTn id="163" dur="1" fill="hold">
                                          <p:stCondLst>
                                            <p:cond delay="0"/>
                                          </p:stCondLst>
                                        </p:cTn>
                                        <p:tgtEl>
                                          <p:spTgt spid="21"/>
                                        </p:tgtEl>
                                        <p:attrNameLst>
                                          <p:attrName>style.visibility</p:attrName>
                                        </p:attrNameLst>
                                      </p:cBhvr>
                                      <p:to>
                                        <p:strVal val="visible"/>
                                      </p:to>
                                    </p:set>
                                    <p:animEffect transition="in" filter="fade">
                                      <p:cBhvr>
                                        <p:cTn id="164" dur="1000"/>
                                        <p:tgtEl>
                                          <p:spTgt spid="21"/>
                                        </p:tgtEl>
                                      </p:cBhvr>
                                    </p:animEffect>
                                    <p:anim calcmode="lin" valueType="num">
                                      <p:cBhvr>
                                        <p:cTn id="165" dur="1000" fill="hold"/>
                                        <p:tgtEl>
                                          <p:spTgt spid="21"/>
                                        </p:tgtEl>
                                        <p:attrNameLst>
                                          <p:attrName>ppt_x</p:attrName>
                                        </p:attrNameLst>
                                      </p:cBhvr>
                                      <p:tavLst>
                                        <p:tav tm="0">
                                          <p:val>
                                            <p:strVal val="#ppt_x"/>
                                          </p:val>
                                        </p:tav>
                                        <p:tav tm="100000">
                                          <p:val>
                                            <p:strVal val="#ppt_x"/>
                                          </p:val>
                                        </p:tav>
                                      </p:tavLst>
                                    </p:anim>
                                    <p:anim calcmode="lin" valueType="num">
                                      <p:cBhvr>
                                        <p:cTn id="16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11" grpId="0"/>
      <p:bldP spid="14" grpId="0"/>
      <p:bldP spid="16" grpId="0" animBg="1"/>
      <p:bldP spid="16" grpId="1" animBg="1"/>
      <p:bldP spid="17" grpId="0" animBg="1"/>
      <p:bldP spid="17" grpId="1" animBg="1"/>
      <p:bldP spid="18" grpId="0"/>
      <p:bldP spid="18" grpId="1"/>
      <p:bldP spid="20" grpId="0"/>
      <p:bldP spid="20" grpId="1"/>
      <p:bldP spid="21" grpId="0"/>
    </p:bldLst>
  </p:timing>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396</TotalTime>
  <Words>742</Words>
  <Application>Microsoft Office PowerPoint</Application>
  <PresentationFormat>Diavoorstelling (4:3)</PresentationFormat>
  <Paragraphs>109</Paragraphs>
  <Slides>11</Slides>
  <Notes>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11</vt:i4>
      </vt:variant>
    </vt:vector>
  </HeadingPairs>
  <TitlesOfParts>
    <vt:vector size="18" baseType="lpstr">
      <vt:lpstr>Arial</vt:lpstr>
      <vt:lpstr>Calibri</vt:lpstr>
      <vt:lpstr>Calibri Light</vt:lpstr>
      <vt:lpstr>Garamond</vt:lpstr>
      <vt:lpstr>pannotext-medium</vt:lpstr>
      <vt:lpstr>pannotext-semilight</vt:lpstr>
      <vt:lpstr>Kantoorthema</vt:lpstr>
      <vt:lpstr>Onze tijd: complexer dan alles wat ooit voorafging ?</vt:lpstr>
      <vt:lpstr>PowerPoint-presentatie</vt:lpstr>
      <vt:lpstr>De ongerustheid van Zoë</vt:lpstr>
      <vt:lpstr>Hoe uniek is onze tijd ?</vt:lpstr>
      <vt:lpstr>1970-80: de geschiedenis versnelt weer…</vt:lpstr>
      <vt:lpstr>... en dat mondde dit keer uit in…</vt:lpstr>
      <vt:lpstr>De ‘één derde-twee derde’-samenleving</vt:lpstr>
      <vt:lpstr>Diagnose van onze tijd</vt:lpstr>
      <vt:lpstr>De lijm van onze samenleving – Remedie 1</vt:lpstr>
      <vt:lpstr>De lijm van onze samenleving – Remedie 2</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Vergeet dat onze tijd zoveel complexer is dan alles wat ooit vooraf ging</dc:title>
  <dc:creator>rik coolsaet</dc:creator>
  <cp:lastModifiedBy>rik coolsaet</cp:lastModifiedBy>
  <cp:revision>191</cp:revision>
  <dcterms:created xsi:type="dcterms:W3CDTF">2021-09-18T10:02:12Z</dcterms:created>
  <dcterms:modified xsi:type="dcterms:W3CDTF">2022-04-23T17:32:57Z</dcterms:modified>
</cp:coreProperties>
</file>